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3" r:id="rId5"/>
  </p:sldMasterIdLst>
  <p:notesMasterIdLst>
    <p:notesMasterId r:id="rId27"/>
  </p:notesMasterIdLst>
  <p:sldIdLst>
    <p:sldId id="256" r:id="rId6"/>
    <p:sldId id="258" r:id="rId7"/>
    <p:sldId id="2147469031" r:id="rId8"/>
    <p:sldId id="2147469029" r:id="rId9"/>
    <p:sldId id="2147469032" r:id="rId10"/>
    <p:sldId id="2147469030" r:id="rId11"/>
    <p:sldId id="2147469033" r:id="rId12"/>
    <p:sldId id="2147469035" r:id="rId13"/>
    <p:sldId id="2147469708" r:id="rId14"/>
    <p:sldId id="2147469034" r:id="rId15"/>
    <p:sldId id="2147469036" r:id="rId16"/>
    <p:sldId id="2147469037" r:id="rId17"/>
    <p:sldId id="260" r:id="rId18"/>
    <p:sldId id="2147469700" r:id="rId19"/>
    <p:sldId id="2147469703" r:id="rId20"/>
    <p:sldId id="2147469702" r:id="rId21"/>
    <p:sldId id="2147469705" r:id="rId22"/>
    <p:sldId id="2147469706" r:id="rId23"/>
    <p:sldId id="2147469707" r:id="rId24"/>
    <p:sldId id="2147469027" r:id="rId25"/>
    <p:sldId id="2147469028" r:id="rId26"/>
  </p:sldIdLst>
  <p:sldSz cx="12192000" cy="6858000"/>
  <p:notesSz cx="6858000" cy="9144000"/>
  <p:embeddedFontLst>
    <p:embeddedFont>
      <p:font typeface="Effra" panose="020B0604020202020204" charset="0"/>
      <p:regular r:id="rId28"/>
      <p:bold r:id="rId29"/>
      <p:italic r:id="rId30"/>
      <p:boldItalic r:id="rId31"/>
    </p:embeddedFont>
    <p:embeddedFont>
      <p:font typeface="Effra Heavy" panose="020B0604020202020204" charset="0"/>
      <p:bold r:id="rId32"/>
      <p:italic r:id="rId33"/>
      <p:boldItalic r:id="rId34"/>
    </p:embeddedFont>
    <p:embeddedFont>
      <p:font typeface="Effra Light" panose="020B060402020202020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FF444C-0E85-637A-85D4-996DA12A285F}" v="1" dt="2025-08-21T08:29:59.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7.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57621558969174824"/>
          <c:y val="0.31782002373285745"/>
          <c:w val="1.9354651898203675E-2"/>
          <c:h val="1.648945908082302E-2"/>
        </c:manualLayout>
      </c:layout>
      <c:overlay val="0"/>
      <c:spPr>
        <a:solidFill>
          <a:schemeClr val="lt1">
            <a:alpha val="50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Device</c:v>
                </c:pt>
              </c:strCache>
            </c:strRef>
          </c:tx>
          <c:spPr>
            <a:solidFill>
              <a:srgbClr val="9F268B"/>
            </a:solidFill>
            <a:ln>
              <a:solidFill>
                <a:schemeClr val="tx1"/>
              </a:solidFill>
            </a:ln>
          </c:spPr>
          <c:dPt>
            <c:idx val="0"/>
            <c:bubble3D val="0"/>
            <c:spPr>
              <a:solidFill>
                <a:srgbClr val="9F268B"/>
              </a:solidFill>
              <a:ln w="19050">
                <a:solidFill>
                  <a:schemeClr val="tx1"/>
                </a:solidFill>
              </a:ln>
              <a:effectLst/>
            </c:spPr>
            <c:extLst>
              <c:ext xmlns:c16="http://schemas.microsoft.com/office/drawing/2014/chart" uri="{C3380CC4-5D6E-409C-BE32-E72D297353CC}">
                <c16:uniqueId val="{00000001-644F-4D67-9794-6BDEBB7855AD}"/>
              </c:ext>
            </c:extLst>
          </c:dPt>
          <c:dPt>
            <c:idx val="1"/>
            <c:bubble3D val="0"/>
            <c:explosion val="2"/>
            <c:spPr>
              <a:solidFill>
                <a:srgbClr val="FAEC1A"/>
              </a:solidFill>
              <a:ln w="19050">
                <a:solidFill>
                  <a:schemeClr val="tx1"/>
                </a:solidFill>
              </a:ln>
              <a:effectLst/>
            </c:spPr>
            <c:extLst>
              <c:ext xmlns:c16="http://schemas.microsoft.com/office/drawing/2014/chart" uri="{C3380CC4-5D6E-409C-BE32-E72D297353CC}">
                <c16:uniqueId val="{00000003-644F-4D67-9794-6BDEBB7855AD}"/>
              </c:ext>
            </c:extLst>
          </c:dPt>
          <c:dPt>
            <c:idx val="2"/>
            <c:bubble3D val="0"/>
            <c:spPr>
              <a:solidFill>
                <a:srgbClr val="29A6DE"/>
              </a:solidFill>
              <a:ln w="19050">
                <a:solidFill>
                  <a:schemeClr val="tx1"/>
                </a:solidFill>
              </a:ln>
              <a:effectLst/>
            </c:spPr>
            <c:extLst>
              <c:ext xmlns:c16="http://schemas.microsoft.com/office/drawing/2014/chart" uri="{C3380CC4-5D6E-409C-BE32-E72D297353CC}">
                <c16:uniqueId val="{00000005-644F-4D67-9794-6BDEBB7855AD}"/>
              </c:ext>
            </c:extLst>
          </c:dPt>
          <c:dLbls>
            <c:dLbl>
              <c:idx val="0"/>
              <c:layout>
                <c:manualLayout>
                  <c:x val="2.7021582703713506E-2"/>
                  <c:y val="-8.8838360951489712E-3"/>
                </c:manualLayout>
              </c:layout>
              <c:tx>
                <c:rich>
                  <a:bodyPr/>
                  <a:lstStyle/>
                  <a:p>
                    <a:fld id="{5DEBC127-DB00-412E-9DA2-73B7FB9CC802}" type="CATEGORYNAME">
                      <a:rPr lang="en-US"/>
                      <a:pPr/>
                      <a:t>[CATEGORY NAME]</a:t>
                    </a:fld>
                    <a:r>
                      <a:rPr lang="en-US" baseline="0"/>
                      <a:t>
15%</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9533793958026161"/>
                      <c:h val="0.19370479909005062"/>
                    </c:manualLayout>
                  </c15:layout>
                  <c15:dlblFieldTable/>
                  <c15:showDataLabelsRange val="0"/>
                </c:ext>
                <c:ext xmlns:c16="http://schemas.microsoft.com/office/drawing/2014/chart" uri="{C3380CC4-5D6E-409C-BE32-E72D297353CC}">
                  <c16:uniqueId val="{00000001-644F-4D67-9794-6BDEBB7855AD}"/>
                </c:ext>
              </c:extLst>
            </c:dLbl>
            <c:dLbl>
              <c:idx val="1"/>
              <c:layout>
                <c:manualLayout>
                  <c:x val="-0.1305521251656023"/>
                  <c:y val="-6.4158958634024404E-2"/>
                </c:manualLayout>
              </c:layout>
              <c:tx>
                <c:rich>
                  <a:bodyPr/>
                  <a:lstStyle/>
                  <a:p>
                    <a:fld id="{4E8E6CAF-5349-44C1-81C1-1549DAB9798E}" type="CATEGORYNAME">
                      <a:rPr lang="en-US"/>
                      <a:pPr/>
                      <a:t>[CATEGORY NAME]</a:t>
                    </a:fld>
                    <a:r>
                      <a:rPr lang="en-US" baseline="0"/>
                      <a:t>
3%</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34484973491859333"/>
                      <c:h val="0.18694610958743385"/>
                    </c:manualLayout>
                  </c15:layout>
                  <c15:dlblFieldTable/>
                  <c15:showDataLabelsRange val="0"/>
                </c:ext>
                <c:ext xmlns:c16="http://schemas.microsoft.com/office/drawing/2014/chart" uri="{C3380CC4-5D6E-409C-BE32-E72D297353CC}">
                  <c16:uniqueId val="{00000003-644F-4D67-9794-6BDEBB7855AD}"/>
                </c:ext>
              </c:extLst>
            </c:dLbl>
            <c:dLbl>
              <c:idx val="2"/>
              <c:layout>
                <c:manualLayout>
                  <c:x val="-6.5946182306165753E-3"/>
                  <c:y val="0.19780422101687001"/>
                </c:manualLayout>
              </c:layout>
              <c:tx>
                <c:rich>
                  <a:bodyPr/>
                  <a:lstStyle/>
                  <a:p>
                    <a:fld id="{D87563D4-57DF-44BC-B85B-10FE4DEFDDCA}" type="CATEGORYNAME">
                      <a:rPr lang="en-US"/>
                      <a:pPr/>
                      <a:t>[CATEGORY NAME]</a:t>
                    </a:fld>
                    <a:r>
                      <a:rPr lang="en-US" baseline="0"/>
                      <a:t>
82%</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8451718815083427"/>
                      <c:h val="0.23661354679077884"/>
                    </c:manualLayout>
                  </c15:layout>
                  <c15:dlblFieldTable/>
                  <c15:showDataLabelsRange val="0"/>
                </c:ext>
                <c:ext xmlns:c16="http://schemas.microsoft.com/office/drawing/2014/chart" uri="{C3380CC4-5D6E-409C-BE32-E72D297353CC}">
                  <c16:uniqueId val="{00000005-644F-4D67-9794-6BDEBB7855AD}"/>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j-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Desktop</c:v>
                </c:pt>
                <c:pt idx="1">
                  <c:v>Tablet</c:v>
                </c:pt>
                <c:pt idx="2">
                  <c:v>Mobile</c:v>
                </c:pt>
              </c:strCache>
            </c:strRef>
          </c:cat>
          <c:val>
            <c:numRef>
              <c:f>Sheet1!$B$2:$B$4</c:f>
              <c:numCache>
                <c:formatCode>General</c:formatCode>
                <c:ptCount val="3"/>
                <c:pt idx="0">
                  <c:v>14.74</c:v>
                </c:pt>
                <c:pt idx="1">
                  <c:v>2.57</c:v>
                </c:pt>
                <c:pt idx="2">
                  <c:v>80.2</c:v>
                </c:pt>
              </c:numCache>
            </c:numRef>
          </c:val>
          <c:extLst>
            <c:ext xmlns:c16="http://schemas.microsoft.com/office/drawing/2014/chart" uri="{C3380CC4-5D6E-409C-BE32-E72D297353CC}">
              <c16:uniqueId val="{00000006-644F-4D67-9794-6BDEBB7855AD}"/>
            </c:ext>
          </c:extLst>
        </c:ser>
        <c:dLbls>
          <c:showLegendKey val="0"/>
          <c:showVal val="0"/>
          <c:showCatName val="0"/>
          <c:showSerName val="0"/>
          <c:showPercent val="0"/>
          <c:showBubbleSize val="0"/>
          <c:showLeaderLines val="0"/>
        </c:dLbls>
        <c:firstSliceAng val="128"/>
      </c:pieChart>
      <c:spPr>
        <a:noFill/>
        <a:ln>
          <a:noFill/>
        </a:ln>
        <a:effectLst/>
      </c:spPr>
    </c:plotArea>
    <c:plotVisOnly val="1"/>
    <c:dispBlanksAs val="gap"/>
    <c:showDLblsOverMax val="0"/>
  </c:chart>
  <c:spPr>
    <a:noFill/>
    <a:ln>
      <a:noFill/>
    </a:ln>
    <a:effectLst/>
  </c:spPr>
  <c:txPr>
    <a:bodyPr/>
    <a:lstStyle/>
    <a:p>
      <a:pPr>
        <a:defRPr sz="1000">
          <a:latin typeface="+mj-l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57621558969174824"/>
          <c:y val="0.31782002373285745"/>
          <c:w val="1.9354651898203675E-2"/>
          <c:h val="1.648945908082302E-2"/>
        </c:manualLayout>
      </c:layout>
      <c:overlay val="0"/>
      <c:spPr>
        <a:solidFill>
          <a:schemeClr val="lt1">
            <a:alpha val="50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Device</c:v>
                </c:pt>
              </c:strCache>
            </c:strRef>
          </c:tx>
          <c:spPr>
            <a:solidFill>
              <a:srgbClr val="9F268B"/>
            </a:solidFill>
            <a:ln>
              <a:solidFill>
                <a:schemeClr val="tx1"/>
              </a:solidFill>
            </a:ln>
          </c:spPr>
          <c:dPt>
            <c:idx val="0"/>
            <c:bubble3D val="0"/>
            <c:spPr>
              <a:solidFill>
                <a:srgbClr val="9F268B"/>
              </a:solidFill>
              <a:ln w="19050">
                <a:solidFill>
                  <a:schemeClr val="tx1"/>
                </a:solidFill>
              </a:ln>
              <a:effectLst/>
            </c:spPr>
            <c:extLst>
              <c:ext xmlns:c16="http://schemas.microsoft.com/office/drawing/2014/chart" uri="{C3380CC4-5D6E-409C-BE32-E72D297353CC}">
                <c16:uniqueId val="{00000001-644F-4D67-9794-6BDEBB7855AD}"/>
              </c:ext>
            </c:extLst>
          </c:dPt>
          <c:dPt>
            <c:idx val="1"/>
            <c:bubble3D val="0"/>
            <c:explosion val="2"/>
            <c:spPr>
              <a:solidFill>
                <a:srgbClr val="FAEC1A"/>
              </a:solidFill>
              <a:ln w="19050">
                <a:solidFill>
                  <a:schemeClr val="tx1"/>
                </a:solidFill>
              </a:ln>
              <a:effectLst/>
            </c:spPr>
            <c:extLst>
              <c:ext xmlns:c16="http://schemas.microsoft.com/office/drawing/2014/chart" uri="{C3380CC4-5D6E-409C-BE32-E72D297353CC}">
                <c16:uniqueId val="{00000003-644F-4D67-9794-6BDEBB7855AD}"/>
              </c:ext>
            </c:extLst>
          </c:dPt>
          <c:dPt>
            <c:idx val="2"/>
            <c:bubble3D val="0"/>
            <c:spPr>
              <a:solidFill>
                <a:srgbClr val="29A6DE"/>
              </a:solidFill>
              <a:ln w="19050">
                <a:solidFill>
                  <a:schemeClr val="tx1"/>
                </a:solidFill>
              </a:ln>
              <a:effectLst/>
            </c:spPr>
            <c:extLst>
              <c:ext xmlns:c16="http://schemas.microsoft.com/office/drawing/2014/chart" uri="{C3380CC4-5D6E-409C-BE32-E72D297353CC}">
                <c16:uniqueId val="{00000005-644F-4D67-9794-6BDEBB7855AD}"/>
              </c:ext>
            </c:extLst>
          </c:dPt>
          <c:dLbls>
            <c:dLbl>
              <c:idx val="0"/>
              <c:layout>
                <c:manualLayout>
                  <c:x val="2.7021582703713506E-2"/>
                  <c:y val="-8.8838360951489712E-3"/>
                </c:manualLayout>
              </c:layout>
              <c:tx>
                <c:rich>
                  <a:bodyPr/>
                  <a:lstStyle/>
                  <a:p>
                    <a:fld id="{5DEBC127-DB00-412E-9DA2-73B7FB9CC802}" type="CATEGORYNAME">
                      <a:rPr lang="en-US"/>
                      <a:pPr/>
                      <a:t>[CATEGORY NAME]</a:t>
                    </a:fld>
                    <a:r>
                      <a:rPr lang="en-US" baseline="0"/>
                      <a:t>
14%</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9533793958026161"/>
                      <c:h val="0.19370479909005062"/>
                    </c:manualLayout>
                  </c15:layout>
                  <c15:dlblFieldTable/>
                  <c15:showDataLabelsRange val="0"/>
                </c:ext>
                <c:ext xmlns:c16="http://schemas.microsoft.com/office/drawing/2014/chart" uri="{C3380CC4-5D6E-409C-BE32-E72D297353CC}">
                  <c16:uniqueId val="{00000001-644F-4D67-9794-6BDEBB7855AD}"/>
                </c:ext>
              </c:extLst>
            </c:dLbl>
            <c:dLbl>
              <c:idx val="1"/>
              <c:layout>
                <c:manualLayout>
                  <c:x val="-0.1305521251656023"/>
                  <c:y val="-6.4158958634024404E-2"/>
                </c:manualLayout>
              </c:layout>
              <c:tx>
                <c:rich>
                  <a:bodyPr/>
                  <a:lstStyle/>
                  <a:p>
                    <a:fld id="{4E8E6CAF-5349-44C1-81C1-1549DAB9798E}" type="CATEGORYNAME">
                      <a:rPr lang="en-US"/>
                      <a:pPr/>
                      <a:t>[CATEGORY NAME]</a:t>
                    </a:fld>
                    <a:r>
                      <a:rPr lang="en-US" baseline="0"/>
                      <a:t>
3%</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34484973491859333"/>
                      <c:h val="0.18694610958743385"/>
                    </c:manualLayout>
                  </c15:layout>
                  <c15:dlblFieldTable/>
                  <c15:showDataLabelsRange val="0"/>
                </c:ext>
                <c:ext xmlns:c16="http://schemas.microsoft.com/office/drawing/2014/chart" uri="{C3380CC4-5D6E-409C-BE32-E72D297353CC}">
                  <c16:uniqueId val="{00000003-644F-4D67-9794-6BDEBB7855AD}"/>
                </c:ext>
              </c:extLst>
            </c:dLbl>
            <c:dLbl>
              <c:idx val="2"/>
              <c:layout>
                <c:manualLayout>
                  <c:x val="-6.5946182306165753E-3"/>
                  <c:y val="0.19780422101687001"/>
                </c:manualLayout>
              </c:layout>
              <c:tx>
                <c:rich>
                  <a:bodyPr/>
                  <a:lstStyle/>
                  <a:p>
                    <a:fld id="{D87563D4-57DF-44BC-B85B-10FE4DEFDDCA}" type="CATEGORYNAME">
                      <a:rPr lang="en-US"/>
                      <a:pPr/>
                      <a:t>[CATEGORY NAME]</a:t>
                    </a:fld>
                    <a:r>
                      <a:rPr lang="en-US" baseline="0"/>
                      <a:t>
83%</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8451718815083427"/>
                      <c:h val="0.23661354679077884"/>
                    </c:manualLayout>
                  </c15:layout>
                  <c15:dlblFieldTable/>
                  <c15:showDataLabelsRange val="0"/>
                </c:ext>
                <c:ext xmlns:c16="http://schemas.microsoft.com/office/drawing/2014/chart" uri="{C3380CC4-5D6E-409C-BE32-E72D297353CC}">
                  <c16:uniqueId val="{00000005-644F-4D67-9794-6BDEBB7855AD}"/>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j-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Desktop</c:v>
                </c:pt>
                <c:pt idx="1">
                  <c:v>Tablet</c:v>
                </c:pt>
                <c:pt idx="2">
                  <c:v>Mobile</c:v>
                </c:pt>
              </c:strCache>
            </c:strRef>
          </c:cat>
          <c:val>
            <c:numRef>
              <c:f>Sheet1!$B$2:$B$4</c:f>
              <c:numCache>
                <c:formatCode>General</c:formatCode>
                <c:ptCount val="3"/>
                <c:pt idx="0">
                  <c:v>14.74</c:v>
                </c:pt>
                <c:pt idx="1">
                  <c:v>2.57</c:v>
                </c:pt>
                <c:pt idx="2">
                  <c:v>80.2</c:v>
                </c:pt>
              </c:numCache>
            </c:numRef>
          </c:val>
          <c:extLst>
            <c:ext xmlns:c16="http://schemas.microsoft.com/office/drawing/2014/chart" uri="{C3380CC4-5D6E-409C-BE32-E72D297353CC}">
              <c16:uniqueId val="{00000006-644F-4D67-9794-6BDEBB7855AD}"/>
            </c:ext>
          </c:extLst>
        </c:ser>
        <c:dLbls>
          <c:showLegendKey val="0"/>
          <c:showVal val="0"/>
          <c:showCatName val="0"/>
          <c:showSerName val="0"/>
          <c:showPercent val="0"/>
          <c:showBubbleSize val="0"/>
          <c:showLeaderLines val="0"/>
        </c:dLbls>
        <c:firstSliceAng val="128"/>
      </c:pieChart>
      <c:spPr>
        <a:noFill/>
        <a:ln>
          <a:noFill/>
        </a:ln>
        <a:effectLst/>
      </c:spPr>
    </c:plotArea>
    <c:plotVisOnly val="1"/>
    <c:dispBlanksAs val="gap"/>
    <c:showDLblsOverMax val="0"/>
  </c:chart>
  <c:spPr>
    <a:noFill/>
    <a:ln>
      <a:noFill/>
    </a:ln>
    <a:effectLst/>
  </c:spPr>
  <c:txPr>
    <a:bodyPr/>
    <a:lstStyle/>
    <a:p>
      <a:pPr>
        <a:defRPr sz="1000">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Device</c:v>
                </c:pt>
              </c:strCache>
            </c:strRef>
          </c:tx>
          <c:spPr>
            <a:solidFill>
              <a:srgbClr val="9F268B"/>
            </a:solidFill>
            <a:ln>
              <a:solidFill>
                <a:schemeClr val="tx1"/>
              </a:solidFill>
            </a:ln>
          </c:spPr>
          <c:dPt>
            <c:idx val="0"/>
            <c:bubble3D val="0"/>
            <c:spPr>
              <a:solidFill>
                <a:srgbClr val="9F268B"/>
              </a:solidFill>
              <a:ln w="19050">
                <a:solidFill>
                  <a:schemeClr val="tx1"/>
                </a:solidFill>
              </a:ln>
              <a:effectLst/>
            </c:spPr>
            <c:extLst>
              <c:ext xmlns:c16="http://schemas.microsoft.com/office/drawing/2014/chart" uri="{C3380CC4-5D6E-409C-BE32-E72D297353CC}">
                <c16:uniqueId val="{00000001-013E-4D5D-B290-D6525C7E5E24}"/>
              </c:ext>
            </c:extLst>
          </c:dPt>
          <c:dPt>
            <c:idx val="1"/>
            <c:bubble3D val="0"/>
            <c:spPr>
              <a:solidFill>
                <a:srgbClr val="FAEC1A"/>
              </a:solidFill>
              <a:ln w="19050">
                <a:solidFill>
                  <a:schemeClr val="tx1"/>
                </a:solidFill>
              </a:ln>
              <a:effectLst/>
            </c:spPr>
            <c:extLst>
              <c:ext xmlns:c16="http://schemas.microsoft.com/office/drawing/2014/chart" uri="{C3380CC4-5D6E-409C-BE32-E72D297353CC}">
                <c16:uniqueId val="{00000003-013E-4D5D-B290-D6525C7E5E24}"/>
              </c:ext>
            </c:extLst>
          </c:dPt>
          <c:dPt>
            <c:idx val="2"/>
            <c:bubble3D val="0"/>
            <c:spPr>
              <a:solidFill>
                <a:srgbClr val="29A6DE"/>
              </a:solidFill>
              <a:ln w="19050">
                <a:solidFill>
                  <a:schemeClr val="tx1"/>
                </a:solidFill>
              </a:ln>
              <a:effectLst/>
            </c:spPr>
            <c:extLst>
              <c:ext xmlns:c16="http://schemas.microsoft.com/office/drawing/2014/chart" uri="{C3380CC4-5D6E-409C-BE32-E72D297353CC}">
                <c16:uniqueId val="{00000005-013E-4D5D-B290-D6525C7E5E24}"/>
              </c:ext>
            </c:extLst>
          </c:dPt>
          <c:dLbls>
            <c:dLbl>
              <c:idx val="0"/>
              <c:layout>
                <c:manualLayout>
                  <c:x val="2.7021582703713506E-2"/>
                  <c:y val="-8.8838360951489712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9533793958026161"/>
                      <c:h val="0.19370479909005062"/>
                    </c:manualLayout>
                  </c15:layout>
                </c:ext>
                <c:ext xmlns:c16="http://schemas.microsoft.com/office/drawing/2014/chart" uri="{C3380CC4-5D6E-409C-BE32-E72D297353CC}">
                  <c16:uniqueId val="{00000001-013E-4D5D-B290-D6525C7E5E24}"/>
                </c:ext>
              </c:extLst>
            </c:dLbl>
            <c:dLbl>
              <c:idx val="1"/>
              <c:layout>
                <c:manualLayout>
                  <c:x val="-0.1305521251656023"/>
                  <c:y val="-6.4158958634024404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4484973491859333"/>
                      <c:h val="0.18694610958743385"/>
                    </c:manualLayout>
                  </c15:layout>
                </c:ext>
                <c:ext xmlns:c16="http://schemas.microsoft.com/office/drawing/2014/chart" uri="{C3380CC4-5D6E-409C-BE32-E72D297353CC}">
                  <c16:uniqueId val="{00000003-013E-4D5D-B290-D6525C7E5E24}"/>
                </c:ext>
              </c:extLst>
            </c:dLbl>
            <c:dLbl>
              <c:idx val="2"/>
              <c:layout>
                <c:manualLayout>
                  <c:x val="-6.5946182306165753E-3"/>
                  <c:y val="0.19780422101687001"/>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8451718815083427"/>
                      <c:h val="0.23661354679077884"/>
                    </c:manualLayout>
                  </c15:layout>
                </c:ext>
                <c:ext xmlns:c16="http://schemas.microsoft.com/office/drawing/2014/chart" uri="{C3380CC4-5D6E-409C-BE32-E72D297353CC}">
                  <c16:uniqueId val="{00000005-013E-4D5D-B290-D6525C7E5E24}"/>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j-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Desktop</c:v>
                </c:pt>
                <c:pt idx="1">
                  <c:v>Tablet</c:v>
                </c:pt>
                <c:pt idx="2">
                  <c:v>Mobile</c:v>
                </c:pt>
              </c:strCache>
            </c:strRef>
          </c:cat>
          <c:val>
            <c:numRef>
              <c:f>Sheet1!$B$2:$B$4</c:f>
              <c:numCache>
                <c:formatCode>General</c:formatCode>
                <c:ptCount val="3"/>
                <c:pt idx="0">
                  <c:v>14.28</c:v>
                </c:pt>
                <c:pt idx="1">
                  <c:v>2.57</c:v>
                </c:pt>
                <c:pt idx="2">
                  <c:v>83</c:v>
                </c:pt>
              </c:numCache>
            </c:numRef>
          </c:val>
          <c:extLst>
            <c:ext xmlns:c16="http://schemas.microsoft.com/office/drawing/2014/chart" uri="{C3380CC4-5D6E-409C-BE32-E72D297353CC}">
              <c16:uniqueId val="{00000006-013E-4D5D-B290-D6525C7E5E24}"/>
            </c:ext>
          </c:extLst>
        </c:ser>
        <c:dLbls>
          <c:showLegendKey val="0"/>
          <c:showVal val="0"/>
          <c:showCatName val="0"/>
          <c:showSerName val="0"/>
          <c:showPercent val="0"/>
          <c:showBubbleSize val="0"/>
          <c:showLeaderLines val="0"/>
        </c:dLbls>
        <c:firstSliceAng val="128"/>
      </c:pieChart>
      <c:spPr>
        <a:noFill/>
        <a:ln>
          <a:noFill/>
        </a:ln>
        <a:effectLst/>
      </c:spPr>
    </c:plotArea>
    <c:plotVisOnly val="1"/>
    <c:dispBlanksAs val="gap"/>
    <c:showDLblsOverMax val="0"/>
  </c:chart>
  <c:spPr>
    <a:noFill/>
    <a:ln>
      <a:noFill/>
    </a:ln>
    <a:effectLst/>
  </c:spPr>
  <c:txPr>
    <a:bodyPr/>
    <a:lstStyle/>
    <a:p>
      <a:pPr>
        <a:defRPr sz="1000">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57621558969174824"/>
          <c:y val="0.31782002373285745"/>
          <c:w val="1.9354651898203675E-2"/>
          <c:h val="1.648945908082302E-2"/>
        </c:manualLayout>
      </c:layout>
      <c:overlay val="0"/>
      <c:spPr>
        <a:solidFill>
          <a:schemeClr val="lt1">
            <a:alpha val="50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Device</c:v>
                </c:pt>
              </c:strCache>
            </c:strRef>
          </c:tx>
          <c:spPr>
            <a:solidFill>
              <a:srgbClr val="9F268B"/>
            </a:solidFill>
            <a:ln>
              <a:solidFill>
                <a:schemeClr val="tx1"/>
              </a:solidFill>
            </a:ln>
          </c:spPr>
          <c:dPt>
            <c:idx val="0"/>
            <c:bubble3D val="0"/>
            <c:spPr>
              <a:solidFill>
                <a:srgbClr val="9F268B"/>
              </a:solidFill>
              <a:ln w="19050">
                <a:solidFill>
                  <a:schemeClr val="tx1"/>
                </a:solidFill>
              </a:ln>
              <a:effectLst/>
            </c:spPr>
            <c:extLst>
              <c:ext xmlns:c16="http://schemas.microsoft.com/office/drawing/2014/chart" uri="{C3380CC4-5D6E-409C-BE32-E72D297353CC}">
                <c16:uniqueId val="{00000001-9A75-4FD0-BBBF-2002E3E0C098}"/>
              </c:ext>
            </c:extLst>
          </c:dPt>
          <c:dPt>
            <c:idx val="1"/>
            <c:bubble3D val="0"/>
            <c:explosion val="2"/>
            <c:spPr>
              <a:solidFill>
                <a:srgbClr val="FAEC1A"/>
              </a:solidFill>
              <a:ln w="19050">
                <a:solidFill>
                  <a:schemeClr val="tx1"/>
                </a:solidFill>
              </a:ln>
              <a:effectLst/>
            </c:spPr>
            <c:extLst>
              <c:ext xmlns:c16="http://schemas.microsoft.com/office/drawing/2014/chart" uri="{C3380CC4-5D6E-409C-BE32-E72D297353CC}">
                <c16:uniqueId val="{00000003-9A75-4FD0-BBBF-2002E3E0C098}"/>
              </c:ext>
            </c:extLst>
          </c:dPt>
          <c:dPt>
            <c:idx val="2"/>
            <c:bubble3D val="0"/>
            <c:spPr>
              <a:solidFill>
                <a:srgbClr val="29A6DE"/>
              </a:solidFill>
              <a:ln w="19050">
                <a:solidFill>
                  <a:schemeClr val="tx1"/>
                </a:solidFill>
              </a:ln>
              <a:effectLst/>
            </c:spPr>
            <c:extLst>
              <c:ext xmlns:c16="http://schemas.microsoft.com/office/drawing/2014/chart" uri="{C3380CC4-5D6E-409C-BE32-E72D297353CC}">
                <c16:uniqueId val="{00000005-9A75-4FD0-BBBF-2002E3E0C098}"/>
              </c:ext>
            </c:extLst>
          </c:dPt>
          <c:dLbls>
            <c:dLbl>
              <c:idx val="0"/>
              <c:layout>
                <c:manualLayout>
                  <c:x val="2.7021582703713506E-2"/>
                  <c:y val="-8.8838360951489712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9533793958026161"/>
                      <c:h val="0.19370479909005062"/>
                    </c:manualLayout>
                  </c15:layout>
                </c:ext>
                <c:ext xmlns:c16="http://schemas.microsoft.com/office/drawing/2014/chart" uri="{C3380CC4-5D6E-409C-BE32-E72D297353CC}">
                  <c16:uniqueId val="{00000001-9A75-4FD0-BBBF-2002E3E0C098}"/>
                </c:ext>
              </c:extLst>
            </c:dLbl>
            <c:dLbl>
              <c:idx val="1"/>
              <c:layout>
                <c:manualLayout>
                  <c:x val="-0.1305521251656023"/>
                  <c:y val="-6.4158958634024404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4484973491859333"/>
                      <c:h val="0.18694610958743385"/>
                    </c:manualLayout>
                  </c15:layout>
                </c:ext>
                <c:ext xmlns:c16="http://schemas.microsoft.com/office/drawing/2014/chart" uri="{C3380CC4-5D6E-409C-BE32-E72D297353CC}">
                  <c16:uniqueId val="{00000003-9A75-4FD0-BBBF-2002E3E0C098}"/>
                </c:ext>
              </c:extLst>
            </c:dLbl>
            <c:dLbl>
              <c:idx val="2"/>
              <c:layout>
                <c:manualLayout>
                  <c:x val="-6.5946182306165753E-3"/>
                  <c:y val="0.19780422101687001"/>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8451718815083427"/>
                      <c:h val="0.23661354679077884"/>
                    </c:manualLayout>
                  </c15:layout>
                </c:ext>
                <c:ext xmlns:c16="http://schemas.microsoft.com/office/drawing/2014/chart" uri="{C3380CC4-5D6E-409C-BE32-E72D297353CC}">
                  <c16:uniqueId val="{00000005-9A75-4FD0-BBBF-2002E3E0C098}"/>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j-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Desktop</c:v>
                </c:pt>
                <c:pt idx="1">
                  <c:v>Tablet</c:v>
                </c:pt>
                <c:pt idx="2">
                  <c:v>Mobile</c:v>
                </c:pt>
              </c:strCache>
            </c:strRef>
          </c:cat>
          <c:val>
            <c:numRef>
              <c:f>Sheet1!$B$2:$B$4</c:f>
              <c:numCache>
                <c:formatCode>General</c:formatCode>
                <c:ptCount val="3"/>
                <c:pt idx="0">
                  <c:v>14.28</c:v>
                </c:pt>
                <c:pt idx="1">
                  <c:v>2.57</c:v>
                </c:pt>
                <c:pt idx="2">
                  <c:v>83</c:v>
                </c:pt>
              </c:numCache>
            </c:numRef>
          </c:val>
          <c:extLst>
            <c:ext xmlns:c16="http://schemas.microsoft.com/office/drawing/2014/chart" uri="{C3380CC4-5D6E-409C-BE32-E72D297353CC}">
              <c16:uniqueId val="{00000006-9A75-4FD0-BBBF-2002E3E0C098}"/>
            </c:ext>
          </c:extLst>
        </c:ser>
        <c:dLbls>
          <c:showLegendKey val="0"/>
          <c:showVal val="0"/>
          <c:showCatName val="0"/>
          <c:showSerName val="0"/>
          <c:showPercent val="0"/>
          <c:showBubbleSize val="0"/>
          <c:showLeaderLines val="0"/>
        </c:dLbls>
        <c:firstSliceAng val="128"/>
      </c:pieChart>
      <c:spPr>
        <a:noFill/>
        <a:ln>
          <a:noFill/>
        </a:ln>
        <a:effectLst/>
      </c:spPr>
    </c:plotArea>
    <c:plotVisOnly val="1"/>
    <c:dispBlanksAs val="gap"/>
    <c:showDLblsOverMax val="0"/>
  </c:chart>
  <c:spPr>
    <a:noFill/>
    <a:ln>
      <a:noFill/>
    </a:ln>
    <a:effectLst/>
  </c:spPr>
  <c:txPr>
    <a:bodyPr/>
    <a:lstStyle/>
    <a:p>
      <a:pPr>
        <a:defRPr sz="1000">
          <a:latin typeface="+mj-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57621558969174824"/>
          <c:y val="0.31782002373285745"/>
          <c:w val="1.9354651898203675E-2"/>
          <c:h val="1.648945908082302E-2"/>
        </c:manualLayout>
      </c:layout>
      <c:overlay val="0"/>
      <c:spPr>
        <a:solidFill>
          <a:schemeClr val="lt1">
            <a:alpha val="50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Device</c:v>
                </c:pt>
              </c:strCache>
            </c:strRef>
          </c:tx>
          <c:spPr>
            <a:solidFill>
              <a:srgbClr val="9F268B"/>
            </a:solidFill>
            <a:ln>
              <a:solidFill>
                <a:schemeClr val="tx1"/>
              </a:solidFill>
            </a:ln>
          </c:spPr>
          <c:dPt>
            <c:idx val="0"/>
            <c:bubble3D val="0"/>
            <c:spPr>
              <a:solidFill>
                <a:srgbClr val="9F268B"/>
              </a:solidFill>
              <a:ln w="19050">
                <a:solidFill>
                  <a:schemeClr val="tx1"/>
                </a:solidFill>
              </a:ln>
              <a:effectLst/>
            </c:spPr>
            <c:extLst>
              <c:ext xmlns:c16="http://schemas.microsoft.com/office/drawing/2014/chart" uri="{C3380CC4-5D6E-409C-BE32-E72D297353CC}">
                <c16:uniqueId val="{00000001-C9BB-4EF1-8900-C92443185FA2}"/>
              </c:ext>
            </c:extLst>
          </c:dPt>
          <c:dPt>
            <c:idx val="1"/>
            <c:bubble3D val="0"/>
            <c:explosion val="2"/>
            <c:spPr>
              <a:solidFill>
                <a:srgbClr val="FAEC1A"/>
              </a:solidFill>
              <a:ln w="19050">
                <a:solidFill>
                  <a:schemeClr val="tx1"/>
                </a:solidFill>
              </a:ln>
              <a:effectLst/>
            </c:spPr>
            <c:extLst>
              <c:ext xmlns:c16="http://schemas.microsoft.com/office/drawing/2014/chart" uri="{C3380CC4-5D6E-409C-BE32-E72D297353CC}">
                <c16:uniqueId val="{00000003-C9BB-4EF1-8900-C92443185FA2}"/>
              </c:ext>
            </c:extLst>
          </c:dPt>
          <c:dPt>
            <c:idx val="2"/>
            <c:bubble3D val="0"/>
            <c:spPr>
              <a:solidFill>
                <a:srgbClr val="29A6DE"/>
              </a:solidFill>
              <a:ln w="19050">
                <a:solidFill>
                  <a:schemeClr val="tx1"/>
                </a:solidFill>
              </a:ln>
              <a:effectLst/>
            </c:spPr>
            <c:extLst>
              <c:ext xmlns:c16="http://schemas.microsoft.com/office/drawing/2014/chart" uri="{C3380CC4-5D6E-409C-BE32-E72D297353CC}">
                <c16:uniqueId val="{00000005-C9BB-4EF1-8900-C92443185FA2}"/>
              </c:ext>
            </c:extLst>
          </c:dPt>
          <c:dLbls>
            <c:dLbl>
              <c:idx val="0"/>
              <c:layout>
                <c:manualLayout>
                  <c:x val="2.7021582703713506E-2"/>
                  <c:y val="-8.8838360951489712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9533793958026161"/>
                      <c:h val="0.19370479909005062"/>
                    </c:manualLayout>
                  </c15:layout>
                </c:ext>
                <c:ext xmlns:c16="http://schemas.microsoft.com/office/drawing/2014/chart" uri="{C3380CC4-5D6E-409C-BE32-E72D297353CC}">
                  <c16:uniqueId val="{00000001-C9BB-4EF1-8900-C92443185FA2}"/>
                </c:ext>
              </c:extLst>
            </c:dLbl>
            <c:dLbl>
              <c:idx val="1"/>
              <c:layout>
                <c:manualLayout>
                  <c:x val="-0.1305521251656023"/>
                  <c:y val="-6.4158958634024404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4484973491859333"/>
                      <c:h val="0.18694610958743385"/>
                    </c:manualLayout>
                  </c15:layout>
                </c:ext>
                <c:ext xmlns:c16="http://schemas.microsoft.com/office/drawing/2014/chart" uri="{C3380CC4-5D6E-409C-BE32-E72D297353CC}">
                  <c16:uniqueId val="{00000003-C9BB-4EF1-8900-C92443185FA2}"/>
                </c:ext>
              </c:extLst>
            </c:dLbl>
            <c:dLbl>
              <c:idx val="2"/>
              <c:layout>
                <c:manualLayout>
                  <c:x val="-6.5946182306165753E-3"/>
                  <c:y val="0.19780422101687001"/>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8451718815083427"/>
                      <c:h val="0.23661354679077884"/>
                    </c:manualLayout>
                  </c15:layout>
                </c:ext>
                <c:ext xmlns:c16="http://schemas.microsoft.com/office/drawing/2014/chart" uri="{C3380CC4-5D6E-409C-BE32-E72D297353CC}">
                  <c16:uniqueId val="{00000005-C9BB-4EF1-8900-C92443185FA2}"/>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j-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Desktop</c:v>
                </c:pt>
                <c:pt idx="1">
                  <c:v>Tablet</c:v>
                </c:pt>
                <c:pt idx="2">
                  <c:v>Mobile</c:v>
                </c:pt>
              </c:strCache>
            </c:strRef>
          </c:cat>
          <c:val>
            <c:numRef>
              <c:f>Sheet1!$B$2:$B$4</c:f>
              <c:numCache>
                <c:formatCode>General</c:formatCode>
                <c:ptCount val="3"/>
                <c:pt idx="0">
                  <c:v>14.28</c:v>
                </c:pt>
                <c:pt idx="1">
                  <c:v>2.57</c:v>
                </c:pt>
                <c:pt idx="2">
                  <c:v>83</c:v>
                </c:pt>
              </c:numCache>
            </c:numRef>
          </c:val>
          <c:extLst>
            <c:ext xmlns:c16="http://schemas.microsoft.com/office/drawing/2014/chart" uri="{C3380CC4-5D6E-409C-BE32-E72D297353CC}">
              <c16:uniqueId val="{00000006-C9BB-4EF1-8900-C92443185FA2}"/>
            </c:ext>
          </c:extLst>
        </c:ser>
        <c:dLbls>
          <c:showLegendKey val="0"/>
          <c:showVal val="0"/>
          <c:showCatName val="0"/>
          <c:showSerName val="0"/>
          <c:showPercent val="0"/>
          <c:showBubbleSize val="0"/>
          <c:showLeaderLines val="0"/>
        </c:dLbls>
        <c:firstSliceAng val="128"/>
      </c:pieChart>
      <c:spPr>
        <a:noFill/>
        <a:ln>
          <a:noFill/>
        </a:ln>
        <a:effectLst/>
      </c:spPr>
    </c:plotArea>
    <c:plotVisOnly val="1"/>
    <c:dispBlanksAs val="gap"/>
    <c:showDLblsOverMax val="0"/>
  </c:chart>
  <c:spPr>
    <a:noFill/>
    <a:ln>
      <a:noFill/>
    </a:ln>
    <a:effectLst/>
  </c:spPr>
  <c:txPr>
    <a:bodyPr/>
    <a:lstStyle/>
    <a:p>
      <a:pPr>
        <a:defRPr sz="1000">
          <a:latin typeface="+mj-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57621558969174824"/>
          <c:y val="0.31782002373285745"/>
          <c:w val="1.9354651898203675E-2"/>
          <c:h val="1.648945908082302E-2"/>
        </c:manualLayout>
      </c:layout>
      <c:overlay val="0"/>
      <c:spPr>
        <a:solidFill>
          <a:schemeClr val="lt1">
            <a:alpha val="50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Device</c:v>
                </c:pt>
              </c:strCache>
            </c:strRef>
          </c:tx>
          <c:spPr>
            <a:solidFill>
              <a:srgbClr val="9F268B"/>
            </a:solidFill>
            <a:ln>
              <a:solidFill>
                <a:schemeClr val="tx1"/>
              </a:solidFill>
            </a:ln>
          </c:spPr>
          <c:dPt>
            <c:idx val="0"/>
            <c:bubble3D val="0"/>
            <c:spPr>
              <a:solidFill>
                <a:srgbClr val="9F268B"/>
              </a:solidFill>
              <a:ln w="19050">
                <a:solidFill>
                  <a:schemeClr val="tx1"/>
                </a:solidFill>
              </a:ln>
              <a:effectLst/>
            </c:spPr>
            <c:extLst>
              <c:ext xmlns:c16="http://schemas.microsoft.com/office/drawing/2014/chart" uri="{C3380CC4-5D6E-409C-BE32-E72D297353CC}">
                <c16:uniqueId val="{00000001-644F-4D67-9794-6BDEBB7855AD}"/>
              </c:ext>
            </c:extLst>
          </c:dPt>
          <c:dPt>
            <c:idx val="1"/>
            <c:bubble3D val="0"/>
            <c:explosion val="2"/>
            <c:spPr>
              <a:solidFill>
                <a:srgbClr val="FAEC1A"/>
              </a:solidFill>
              <a:ln w="19050">
                <a:solidFill>
                  <a:schemeClr val="tx1"/>
                </a:solidFill>
              </a:ln>
              <a:effectLst/>
            </c:spPr>
            <c:extLst>
              <c:ext xmlns:c16="http://schemas.microsoft.com/office/drawing/2014/chart" uri="{C3380CC4-5D6E-409C-BE32-E72D297353CC}">
                <c16:uniqueId val="{00000003-644F-4D67-9794-6BDEBB7855AD}"/>
              </c:ext>
            </c:extLst>
          </c:dPt>
          <c:dPt>
            <c:idx val="2"/>
            <c:bubble3D val="0"/>
            <c:spPr>
              <a:solidFill>
                <a:srgbClr val="29A6DE"/>
              </a:solidFill>
              <a:ln w="19050">
                <a:solidFill>
                  <a:schemeClr val="tx1"/>
                </a:solidFill>
              </a:ln>
              <a:effectLst/>
            </c:spPr>
            <c:extLst>
              <c:ext xmlns:c16="http://schemas.microsoft.com/office/drawing/2014/chart" uri="{C3380CC4-5D6E-409C-BE32-E72D297353CC}">
                <c16:uniqueId val="{00000005-644F-4D67-9794-6BDEBB7855AD}"/>
              </c:ext>
            </c:extLst>
          </c:dPt>
          <c:dLbls>
            <c:dLbl>
              <c:idx val="0"/>
              <c:layout>
                <c:manualLayout>
                  <c:x val="2.7021582703713506E-2"/>
                  <c:y val="-8.8838360951489712E-3"/>
                </c:manualLayout>
              </c:layout>
              <c:tx>
                <c:rich>
                  <a:bodyPr/>
                  <a:lstStyle/>
                  <a:p>
                    <a:fld id="{5DEBC127-DB00-412E-9DA2-73B7FB9CC802}" type="CATEGORYNAME">
                      <a:rPr lang="en-US"/>
                      <a:pPr/>
                      <a:t>[CATEGORY NAME]</a:t>
                    </a:fld>
                    <a:r>
                      <a:rPr lang="en-US" baseline="0"/>
                      <a:t>
14.74%</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9533793958026161"/>
                      <c:h val="0.19370479909005062"/>
                    </c:manualLayout>
                  </c15:layout>
                  <c15:dlblFieldTable/>
                  <c15:showDataLabelsRange val="0"/>
                </c:ext>
                <c:ext xmlns:c16="http://schemas.microsoft.com/office/drawing/2014/chart" uri="{C3380CC4-5D6E-409C-BE32-E72D297353CC}">
                  <c16:uniqueId val="{00000001-644F-4D67-9794-6BDEBB7855AD}"/>
                </c:ext>
              </c:extLst>
            </c:dLbl>
            <c:dLbl>
              <c:idx val="1"/>
              <c:layout>
                <c:manualLayout>
                  <c:x val="-0.1305521251656023"/>
                  <c:y val="-6.4158958634024404E-2"/>
                </c:manualLayout>
              </c:layout>
              <c:tx>
                <c:rich>
                  <a:bodyPr/>
                  <a:lstStyle/>
                  <a:p>
                    <a:fld id="{4E8E6CAF-5349-44C1-81C1-1549DAB9798E}" type="CATEGORYNAME">
                      <a:rPr lang="en-US"/>
                      <a:pPr/>
                      <a:t>[CATEGORY NAME]</a:t>
                    </a:fld>
                    <a:r>
                      <a:rPr lang="en-US" baseline="0"/>
                      <a:t>
2.41%</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34484973491859333"/>
                      <c:h val="0.18694610958743385"/>
                    </c:manualLayout>
                  </c15:layout>
                  <c15:dlblFieldTable/>
                  <c15:showDataLabelsRange val="0"/>
                </c:ext>
                <c:ext xmlns:c16="http://schemas.microsoft.com/office/drawing/2014/chart" uri="{C3380CC4-5D6E-409C-BE32-E72D297353CC}">
                  <c16:uniqueId val="{00000003-644F-4D67-9794-6BDEBB7855AD}"/>
                </c:ext>
              </c:extLst>
            </c:dLbl>
            <c:dLbl>
              <c:idx val="2"/>
              <c:layout>
                <c:manualLayout>
                  <c:x val="-6.5946182306165753E-3"/>
                  <c:y val="0.19780422101687001"/>
                </c:manualLayout>
              </c:layout>
              <c:tx>
                <c:rich>
                  <a:bodyPr/>
                  <a:lstStyle/>
                  <a:p>
                    <a:fld id="{D87563D4-57DF-44BC-B85B-10FE4DEFDDCA}" type="CATEGORYNAME">
                      <a:rPr lang="en-US"/>
                      <a:pPr/>
                      <a:t>[CATEGORY NAME]</a:t>
                    </a:fld>
                    <a:r>
                      <a:rPr lang="en-US" baseline="0"/>
                      <a:t>
80.2%</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8451718815083427"/>
                      <c:h val="0.23661354679077884"/>
                    </c:manualLayout>
                  </c15:layout>
                  <c15:dlblFieldTable/>
                  <c15:showDataLabelsRange val="0"/>
                </c:ext>
                <c:ext xmlns:c16="http://schemas.microsoft.com/office/drawing/2014/chart" uri="{C3380CC4-5D6E-409C-BE32-E72D297353CC}">
                  <c16:uniqueId val="{00000005-644F-4D67-9794-6BDEBB7855AD}"/>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j-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Desktop</c:v>
                </c:pt>
                <c:pt idx="1">
                  <c:v>Tablet</c:v>
                </c:pt>
                <c:pt idx="2">
                  <c:v>Mobile</c:v>
                </c:pt>
              </c:strCache>
            </c:strRef>
          </c:cat>
          <c:val>
            <c:numRef>
              <c:f>Sheet1!$B$2:$B$4</c:f>
              <c:numCache>
                <c:formatCode>General</c:formatCode>
                <c:ptCount val="3"/>
                <c:pt idx="0">
                  <c:v>14.74</c:v>
                </c:pt>
                <c:pt idx="1">
                  <c:v>2.57</c:v>
                </c:pt>
                <c:pt idx="2">
                  <c:v>80.2</c:v>
                </c:pt>
              </c:numCache>
            </c:numRef>
          </c:val>
          <c:extLst>
            <c:ext xmlns:c16="http://schemas.microsoft.com/office/drawing/2014/chart" uri="{C3380CC4-5D6E-409C-BE32-E72D297353CC}">
              <c16:uniqueId val="{00000006-644F-4D67-9794-6BDEBB7855AD}"/>
            </c:ext>
          </c:extLst>
        </c:ser>
        <c:dLbls>
          <c:showLegendKey val="0"/>
          <c:showVal val="0"/>
          <c:showCatName val="0"/>
          <c:showSerName val="0"/>
          <c:showPercent val="0"/>
          <c:showBubbleSize val="0"/>
          <c:showLeaderLines val="0"/>
        </c:dLbls>
        <c:firstSliceAng val="128"/>
      </c:pieChart>
      <c:spPr>
        <a:noFill/>
        <a:ln>
          <a:noFill/>
        </a:ln>
        <a:effectLst/>
      </c:spPr>
    </c:plotArea>
    <c:plotVisOnly val="1"/>
    <c:dispBlanksAs val="gap"/>
    <c:showDLblsOverMax val="0"/>
  </c:chart>
  <c:spPr>
    <a:noFill/>
    <a:ln>
      <a:noFill/>
    </a:ln>
    <a:effectLst/>
  </c:spPr>
  <c:txPr>
    <a:bodyPr/>
    <a:lstStyle/>
    <a:p>
      <a:pPr>
        <a:defRPr sz="1000">
          <a:latin typeface="+mj-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57621558969174824"/>
          <c:y val="0.31782002373285745"/>
          <c:w val="1.9354651898203675E-2"/>
          <c:h val="1.648945908082302E-2"/>
        </c:manualLayout>
      </c:layout>
      <c:overlay val="0"/>
      <c:spPr>
        <a:solidFill>
          <a:schemeClr val="lt1">
            <a:alpha val="50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A843A-4BE6-4544-8CF0-2BEC9C9092BF}" type="datetimeFigureOut">
              <a:rPr lang="en-IE" smtClean="0"/>
              <a:t>24/09/2025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94711-C668-4E90-BBAC-4CB0EDE91C33}" type="slidenum">
              <a:rPr lang="en-IE" smtClean="0"/>
              <a:t>‹#›</a:t>
            </a:fld>
            <a:endParaRPr lang="en-IE"/>
          </a:p>
        </p:txBody>
      </p:sp>
    </p:spTree>
    <p:extLst>
      <p:ext uri="{BB962C8B-B14F-4D97-AF65-F5344CB8AC3E}">
        <p14:creationId xmlns:p14="http://schemas.microsoft.com/office/powerpoint/2010/main" val="3405280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4D94711-C668-4E90-BBAC-4CB0EDE91C33}" type="slidenum">
              <a:rPr lang="en-IE" smtClean="0"/>
              <a:t>2</a:t>
            </a:fld>
            <a:endParaRPr lang="en-IE"/>
          </a:p>
        </p:txBody>
      </p:sp>
    </p:spTree>
    <p:extLst>
      <p:ext uri="{BB962C8B-B14F-4D97-AF65-F5344CB8AC3E}">
        <p14:creationId xmlns:p14="http://schemas.microsoft.com/office/powerpoint/2010/main" val="156252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FCF4E-EC98-103D-0E16-640683C76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84204-8C6A-97E5-72F2-A0B169600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AE0DE-6A8F-198D-93A3-4DDBCA458292}"/>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C6C5C959-B17C-9F39-6D9B-5DB35D725A70}"/>
              </a:ext>
            </a:extLst>
          </p:cNvPr>
          <p:cNvSpPr>
            <a:spLocks noGrp="1"/>
          </p:cNvSpPr>
          <p:nvPr>
            <p:ph type="sldNum" sz="quarter" idx="5"/>
          </p:nvPr>
        </p:nvSpPr>
        <p:spPr/>
        <p:txBody>
          <a:bodyPr/>
          <a:lstStyle/>
          <a:p>
            <a:fld id="{64D94711-C668-4E90-BBAC-4CB0EDE91C33}" type="slidenum">
              <a:rPr lang="en-IE" smtClean="0"/>
              <a:t>4</a:t>
            </a:fld>
            <a:endParaRPr lang="en-IE"/>
          </a:p>
        </p:txBody>
      </p:sp>
    </p:spTree>
    <p:extLst>
      <p:ext uri="{BB962C8B-B14F-4D97-AF65-F5344CB8AC3E}">
        <p14:creationId xmlns:p14="http://schemas.microsoft.com/office/powerpoint/2010/main" val="235529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4D94711-C668-4E90-BBAC-4CB0EDE91C33}" type="slidenum">
              <a:rPr lang="en-IE" smtClean="0"/>
              <a:t>13</a:t>
            </a:fld>
            <a:endParaRPr lang="en-IE"/>
          </a:p>
        </p:txBody>
      </p:sp>
    </p:spTree>
    <p:extLst>
      <p:ext uri="{BB962C8B-B14F-4D97-AF65-F5344CB8AC3E}">
        <p14:creationId xmlns:p14="http://schemas.microsoft.com/office/powerpoint/2010/main" val="152920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 &amp; Complete- June 26th</a:t>
            </a:r>
            <a:endParaRPr lang="en-GB"/>
          </a:p>
        </p:txBody>
      </p:sp>
      <p:sp>
        <p:nvSpPr>
          <p:cNvPr id="4" name="Slide Number Placeholder 3"/>
          <p:cNvSpPr>
            <a:spLocks noGrp="1"/>
          </p:cNvSpPr>
          <p:nvPr>
            <p:ph type="sldNum" sz="quarter" idx="5"/>
          </p:nvPr>
        </p:nvSpPr>
        <p:spPr/>
        <p:txBody>
          <a:bodyPr/>
          <a:lstStyle/>
          <a:p>
            <a:fld id="{1BF5D911-6C90-45B5-818E-E26BB1DEF546}" type="slidenum">
              <a:rPr lang="en-IE" smtClean="0"/>
              <a:t>14</a:t>
            </a:fld>
            <a:endParaRPr lang="en-IE"/>
          </a:p>
        </p:txBody>
      </p:sp>
    </p:spTree>
    <p:extLst>
      <p:ext uri="{BB962C8B-B14F-4D97-AF65-F5344CB8AC3E}">
        <p14:creationId xmlns:p14="http://schemas.microsoft.com/office/powerpoint/2010/main" val="1898314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752D-2FA7-B75D-1ED4-E817604F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E3BDC-E4AB-93B3-2D9C-63276730B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9F413-C4AA-3D17-2C49-FE8AD43612CA}"/>
              </a:ext>
            </a:extLst>
          </p:cNvPr>
          <p:cNvSpPr>
            <a:spLocks noGrp="1"/>
          </p:cNvSpPr>
          <p:nvPr>
            <p:ph type="body" idx="1"/>
          </p:nvPr>
        </p:nvSpPr>
        <p:spPr/>
        <p:txBody>
          <a:bodyPr/>
          <a:lstStyle/>
          <a:p>
            <a:r>
              <a:rPr lang="en-US"/>
              <a:t>Done- June 26</a:t>
            </a:r>
            <a:r>
              <a:rPr lang="en-US" baseline="30000"/>
              <a:t>th</a:t>
            </a:r>
            <a:r>
              <a:rPr lang="en-US"/>
              <a:t> 2026</a:t>
            </a:r>
            <a:endParaRPr lang="en-GB"/>
          </a:p>
        </p:txBody>
      </p:sp>
      <p:sp>
        <p:nvSpPr>
          <p:cNvPr id="4" name="Slide Number Placeholder 3">
            <a:extLst>
              <a:ext uri="{FF2B5EF4-FFF2-40B4-BE49-F238E27FC236}">
                <a16:creationId xmlns:a16="http://schemas.microsoft.com/office/drawing/2014/main" id="{E48F9CC8-9B25-8411-8012-544A6D9A2EF7}"/>
              </a:ext>
            </a:extLst>
          </p:cNvPr>
          <p:cNvSpPr>
            <a:spLocks noGrp="1"/>
          </p:cNvSpPr>
          <p:nvPr>
            <p:ph type="sldNum" sz="quarter" idx="5"/>
          </p:nvPr>
        </p:nvSpPr>
        <p:spPr/>
        <p:txBody>
          <a:bodyPr/>
          <a:lstStyle/>
          <a:p>
            <a:fld id="{1BF5D911-6C90-45B5-818E-E26BB1DEF546}" type="slidenum">
              <a:rPr lang="en-IE" smtClean="0"/>
              <a:t>15</a:t>
            </a:fld>
            <a:endParaRPr lang="en-IE"/>
          </a:p>
        </p:txBody>
      </p:sp>
    </p:spTree>
    <p:extLst>
      <p:ext uri="{BB962C8B-B14F-4D97-AF65-F5344CB8AC3E}">
        <p14:creationId xmlns:p14="http://schemas.microsoft.com/office/powerpoint/2010/main" val="473854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29AA3-FEF4-1088-470B-A8E4E41A5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74F92-B8D3-0551-D814-DE2DCD7C9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3DB23-9459-564B-1502-1BB71C75A41F}"/>
              </a:ext>
            </a:extLst>
          </p:cNvPr>
          <p:cNvSpPr>
            <a:spLocks noGrp="1"/>
          </p:cNvSpPr>
          <p:nvPr>
            <p:ph type="body" idx="1"/>
          </p:nvPr>
        </p:nvSpPr>
        <p:spPr/>
        <p:txBody>
          <a:bodyPr/>
          <a:lstStyle/>
          <a:p>
            <a:r>
              <a:rPr lang="en-US"/>
              <a:t>Done- June 26</a:t>
            </a:r>
            <a:r>
              <a:rPr lang="en-US" baseline="30000"/>
              <a:t>th</a:t>
            </a:r>
            <a:r>
              <a:rPr lang="en-US"/>
              <a:t> </a:t>
            </a:r>
            <a:endParaRPr lang="en-GB"/>
          </a:p>
        </p:txBody>
      </p:sp>
      <p:sp>
        <p:nvSpPr>
          <p:cNvPr id="4" name="Slide Number Placeholder 3">
            <a:extLst>
              <a:ext uri="{FF2B5EF4-FFF2-40B4-BE49-F238E27FC236}">
                <a16:creationId xmlns:a16="http://schemas.microsoft.com/office/drawing/2014/main" id="{C76E01D3-E3A5-64E4-34B3-275E0E69444C}"/>
              </a:ext>
            </a:extLst>
          </p:cNvPr>
          <p:cNvSpPr>
            <a:spLocks noGrp="1"/>
          </p:cNvSpPr>
          <p:nvPr>
            <p:ph type="sldNum" sz="quarter" idx="5"/>
          </p:nvPr>
        </p:nvSpPr>
        <p:spPr/>
        <p:txBody>
          <a:bodyPr/>
          <a:lstStyle/>
          <a:p>
            <a:fld id="{1BF5D911-6C90-45B5-818E-E26BB1DEF546}" type="slidenum">
              <a:rPr lang="en-IE" smtClean="0"/>
              <a:t>16</a:t>
            </a:fld>
            <a:endParaRPr lang="en-IE"/>
          </a:p>
        </p:txBody>
      </p:sp>
    </p:spTree>
    <p:extLst>
      <p:ext uri="{BB962C8B-B14F-4D97-AF65-F5344CB8AC3E}">
        <p14:creationId xmlns:p14="http://schemas.microsoft.com/office/powerpoint/2010/main" val="1922802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2C32-E6E6-3619-6864-05354579B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11DA2-3CF9-EFC3-6EE1-EDF6523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7D261-4227-4093-F32A-CBFE9C61730C}"/>
              </a:ext>
            </a:extLst>
          </p:cNvPr>
          <p:cNvSpPr>
            <a:spLocks noGrp="1"/>
          </p:cNvSpPr>
          <p:nvPr>
            <p:ph type="body" idx="1"/>
          </p:nvPr>
        </p:nvSpPr>
        <p:spPr/>
        <p:txBody>
          <a:bodyPr/>
          <a:lstStyle/>
          <a:p>
            <a:r>
              <a:rPr lang="en-US"/>
              <a:t>Done- June 26th</a:t>
            </a:r>
            <a:endParaRPr lang="en-GB"/>
          </a:p>
        </p:txBody>
      </p:sp>
      <p:sp>
        <p:nvSpPr>
          <p:cNvPr id="4" name="Slide Number Placeholder 3">
            <a:extLst>
              <a:ext uri="{FF2B5EF4-FFF2-40B4-BE49-F238E27FC236}">
                <a16:creationId xmlns:a16="http://schemas.microsoft.com/office/drawing/2014/main" id="{F98F128B-1E0F-0835-3CBB-08D200A5D8B4}"/>
              </a:ext>
            </a:extLst>
          </p:cNvPr>
          <p:cNvSpPr>
            <a:spLocks noGrp="1"/>
          </p:cNvSpPr>
          <p:nvPr>
            <p:ph type="sldNum" sz="quarter" idx="5"/>
          </p:nvPr>
        </p:nvSpPr>
        <p:spPr/>
        <p:txBody>
          <a:bodyPr/>
          <a:lstStyle/>
          <a:p>
            <a:fld id="{1BF5D911-6C90-45B5-818E-E26BB1DEF546}" type="slidenum">
              <a:rPr lang="en-IE" smtClean="0"/>
              <a:t>17</a:t>
            </a:fld>
            <a:endParaRPr lang="en-IE"/>
          </a:p>
        </p:txBody>
      </p:sp>
    </p:spTree>
    <p:extLst>
      <p:ext uri="{BB962C8B-B14F-4D97-AF65-F5344CB8AC3E}">
        <p14:creationId xmlns:p14="http://schemas.microsoft.com/office/powerpoint/2010/main" val="87006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D8917-735F-7D30-FBC9-954AD79BD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C41C7-91C2-2715-B36A-4B59E5645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D9942-8800-C34C-9924-DA4107B53882}"/>
              </a:ext>
            </a:extLst>
          </p:cNvPr>
          <p:cNvSpPr>
            <a:spLocks noGrp="1"/>
          </p:cNvSpPr>
          <p:nvPr>
            <p:ph type="body" idx="1"/>
          </p:nvPr>
        </p:nvSpPr>
        <p:spPr/>
        <p:txBody>
          <a:bodyPr/>
          <a:lstStyle/>
          <a:p>
            <a:r>
              <a:rPr lang="en-US"/>
              <a:t>Done- June 26th</a:t>
            </a:r>
            <a:endParaRPr lang="en-GB"/>
          </a:p>
        </p:txBody>
      </p:sp>
      <p:sp>
        <p:nvSpPr>
          <p:cNvPr id="4" name="Slide Number Placeholder 3">
            <a:extLst>
              <a:ext uri="{FF2B5EF4-FFF2-40B4-BE49-F238E27FC236}">
                <a16:creationId xmlns:a16="http://schemas.microsoft.com/office/drawing/2014/main" id="{DB341C77-2991-D846-4AA3-BCA1D5AE169F}"/>
              </a:ext>
            </a:extLst>
          </p:cNvPr>
          <p:cNvSpPr>
            <a:spLocks noGrp="1"/>
          </p:cNvSpPr>
          <p:nvPr>
            <p:ph type="sldNum" sz="quarter" idx="5"/>
          </p:nvPr>
        </p:nvSpPr>
        <p:spPr/>
        <p:txBody>
          <a:bodyPr/>
          <a:lstStyle/>
          <a:p>
            <a:fld id="{1BF5D911-6C90-45B5-818E-E26BB1DEF546}" type="slidenum">
              <a:rPr lang="en-IE" smtClean="0"/>
              <a:t>18</a:t>
            </a:fld>
            <a:endParaRPr lang="en-IE"/>
          </a:p>
        </p:txBody>
      </p:sp>
    </p:spTree>
    <p:extLst>
      <p:ext uri="{BB962C8B-B14F-4D97-AF65-F5344CB8AC3E}">
        <p14:creationId xmlns:p14="http://schemas.microsoft.com/office/powerpoint/2010/main" val="3042736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48E4A-7157-8A0E-7D9F-8122272C8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07A5F-98BF-6219-2012-A4B67125D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D34C9-46D7-23E4-19DC-E41A42673C31}"/>
              </a:ext>
            </a:extLst>
          </p:cNvPr>
          <p:cNvSpPr>
            <a:spLocks noGrp="1"/>
          </p:cNvSpPr>
          <p:nvPr>
            <p:ph type="body" idx="1"/>
          </p:nvPr>
        </p:nvSpPr>
        <p:spPr/>
        <p:txBody>
          <a:bodyPr/>
          <a:lstStyle/>
          <a:p>
            <a:r>
              <a:rPr lang="en-US"/>
              <a:t>Done- June 26th</a:t>
            </a:r>
            <a:endParaRPr lang="en-GB"/>
          </a:p>
        </p:txBody>
      </p:sp>
      <p:sp>
        <p:nvSpPr>
          <p:cNvPr id="4" name="Slide Number Placeholder 3">
            <a:extLst>
              <a:ext uri="{FF2B5EF4-FFF2-40B4-BE49-F238E27FC236}">
                <a16:creationId xmlns:a16="http://schemas.microsoft.com/office/drawing/2014/main" id="{478630F4-F05E-8E56-21AE-33F25739C4A9}"/>
              </a:ext>
            </a:extLst>
          </p:cNvPr>
          <p:cNvSpPr>
            <a:spLocks noGrp="1"/>
          </p:cNvSpPr>
          <p:nvPr>
            <p:ph type="sldNum" sz="quarter" idx="5"/>
          </p:nvPr>
        </p:nvSpPr>
        <p:spPr/>
        <p:txBody>
          <a:bodyPr/>
          <a:lstStyle/>
          <a:p>
            <a:fld id="{1BF5D911-6C90-45B5-818E-E26BB1DEF546}" type="slidenum">
              <a:rPr lang="en-IE" smtClean="0"/>
              <a:t>19</a:t>
            </a:fld>
            <a:endParaRPr lang="en-IE"/>
          </a:p>
        </p:txBody>
      </p:sp>
    </p:spTree>
    <p:extLst>
      <p:ext uri="{BB962C8B-B14F-4D97-AF65-F5344CB8AC3E}">
        <p14:creationId xmlns:p14="http://schemas.microsoft.com/office/powerpoint/2010/main" val="3952602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DCE6BD-E772-4D53-D7BE-A0C8F6CA7636}"/>
              </a:ext>
            </a:extLst>
          </p:cNvPr>
          <p:cNvPicPr>
            <a:picLocks noChangeAspect="1"/>
          </p:cNvPicPr>
          <p:nvPr userDrawn="1"/>
        </p:nvPicPr>
        <p:blipFill>
          <a:blip r:embed="rId2"/>
          <a:stretch>
            <a:fillRect/>
          </a:stretch>
        </p:blipFill>
        <p:spPr>
          <a:xfrm>
            <a:off x="0" y="0"/>
            <a:ext cx="12192000" cy="6880428"/>
          </a:xfrm>
          <a:prstGeom prst="rect">
            <a:avLst/>
          </a:prstGeom>
        </p:spPr>
      </p:pic>
      <p:sp>
        <p:nvSpPr>
          <p:cNvPr id="8" name="Rectangle 7">
            <a:extLst>
              <a:ext uri="{FF2B5EF4-FFF2-40B4-BE49-F238E27FC236}">
                <a16:creationId xmlns:a16="http://schemas.microsoft.com/office/drawing/2014/main" id="{C169C308-4D6B-383D-86FE-321AE036E9EE}"/>
              </a:ext>
            </a:extLst>
          </p:cNvPr>
          <p:cNvSpPr/>
          <p:nvPr userDrawn="1"/>
        </p:nvSpPr>
        <p:spPr>
          <a:xfrm>
            <a:off x="0"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Graphic 8">
            <a:extLst>
              <a:ext uri="{FF2B5EF4-FFF2-40B4-BE49-F238E27FC236}">
                <a16:creationId xmlns:a16="http://schemas.microsoft.com/office/drawing/2014/main" id="{01F70016-DD43-8F17-141E-3FAD78950F0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84785" y="6177516"/>
            <a:ext cx="1564905" cy="422747"/>
          </a:xfrm>
          <a:prstGeom prst="rect">
            <a:avLst/>
          </a:prstGeom>
        </p:spPr>
      </p:pic>
      <p:pic>
        <p:nvPicPr>
          <p:cNvPr id="3" name="Picture 2">
            <a:extLst>
              <a:ext uri="{FF2B5EF4-FFF2-40B4-BE49-F238E27FC236}">
                <a16:creationId xmlns:a16="http://schemas.microsoft.com/office/drawing/2014/main" id="{01BD4269-B9DD-F23F-A8C7-C94991A5F1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2310" y="6275912"/>
            <a:ext cx="2948648" cy="324351"/>
          </a:xfrm>
          <a:prstGeom prst="rect">
            <a:avLst/>
          </a:prstGeom>
        </p:spPr>
      </p:pic>
    </p:spTree>
    <p:extLst>
      <p:ext uri="{BB962C8B-B14F-4D97-AF65-F5344CB8AC3E}">
        <p14:creationId xmlns:p14="http://schemas.microsoft.com/office/powerpoint/2010/main" val="199750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5180-3A2C-3959-DA1D-2B682FE5BCA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DFF0352-FA45-B55A-6666-4AB3ECECD1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568BF2E-1868-6439-4FC1-FABDC32C6E06}"/>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5" name="Footer Placeholder 4">
            <a:extLst>
              <a:ext uri="{FF2B5EF4-FFF2-40B4-BE49-F238E27FC236}">
                <a16:creationId xmlns:a16="http://schemas.microsoft.com/office/drawing/2014/main" id="{F31987EC-C5B1-D83D-AF90-39F3D52D534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5BDD653-EFAF-452F-8014-FB42E13A1A92}"/>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123264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1C0F7E-6461-A582-0138-45DBED0AB3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8D0247B-CED7-6577-E3AF-C457C819B2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B1DFBFC-7B62-A9E8-574C-AD32C6BFA0AA}"/>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5" name="Footer Placeholder 4">
            <a:extLst>
              <a:ext uri="{FF2B5EF4-FFF2-40B4-BE49-F238E27FC236}">
                <a16:creationId xmlns:a16="http://schemas.microsoft.com/office/drawing/2014/main" id="{4A2BA037-A7CA-B0CE-9838-C67C286EC20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054DF3-4D0B-4E5D-9F58-6735CB6E280C}"/>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1453018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image right (blank tab)">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429D7D32-3B97-1FF8-CFAF-3A2130CA1D5F}"/>
              </a:ext>
            </a:extLst>
          </p:cNvPr>
          <p:cNvSpPr>
            <a:spLocks noGrp="1"/>
          </p:cNvSpPr>
          <p:nvPr>
            <p:ph type="pic" sz="quarter" idx="10" hasCustomPrompt="1"/>
          </p:nvPr>
        </p:nvSpPr>
        <p:spPr>
          <a:xfrm>
            <a:off x="6911975" y="0"/>
            <a:ext cx="5280025" cy="6858000"/>
          </a:xfrm>
          <a:prstGeom prst="rect">
            <a:avLst/>
          </a:prstGeom>
          <a:noFill/>
        </p:spPr>
        <p:txBody>
          <a:bodyPr/>
          <a:lstStyle>
            <a:lvl1pPr marL="0" indent="0">
              <a:buNone/>
              <a:defRPr>
                <a:solidFill>
                  <a:schemeClr val="tx1">
                    <a:lumMod val="65000"/>
                    <a:lumOff val="35000"/>
                  </a:schemeClr>
                </a:solidFill>
              </a:defRPr>
            </a:lvl1pPr>
          </a:lstStyle>
          <a:p>
            <a:r>
              <a:rPr lang="en-US"/>
              <a:t>Insert photo</a:t>
            </a:r>
            <a:endParaRPr lang="en-IE"/>
          </a:p>
        </p:txBody>
      </p:sp>
      <p:pic>
        <p:nvPicPr>
          <p:cNvPr id="8" name="Graphic 7">
            <a:extLst>
              <a:ext uri="{FF2B5EF4-FFF2-40B4-BE49-F238E27FC236}">
                <a16:creationId xmlns:a16="http://schemas.microsoft.com/office/drawing/2014/main" id="{645E3CA4-E735-BDBE-AEB7-7C3E6C770F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5992" y="6116933"/>
            <a:ext cx="2678903" cy="407954"/>
          </a:xfrm>
          <a:prstGeom prst="rect">
            <a:avLst/>
          </a:prstGeom>
        </p:spPr>
      </p:pic>
      <p:sp>
        <p:nvSpPr>
          <p:cNvPr id="9" name="Text Placeholder 17">
            <a:extLst>
              <a:ext uri="{FF2B5EF4-FFF2-40B4-BE49-F238E27FC236}">
                <a16:creationId xmlns:a16="http://schemas.microsoft.com/office/drawing/2014/main" id="{EEDA7D0C-AE7E-B96D-BA80-AC6264708A8A}"/>
              </a:ext>
            </a:extLst>
          </p:cNvPr>
          <p:cNvSpPr>
            <a:spLocks noGrp="1"/>
          </p:cNvSpPr>
          <p:nvPr>
            <p:ph type="body" sz="quarter" idx="11" hasCustomPrompt="1"/>
          </p:nvPr>
        </p:nvSpPr>
        <p:spPr>
          <a:xfrm>
            <a:off x="829702" y="1123021"/>
            <a:ext cx="5280025" cy="742950"/>
          </a:xfrm>
          <a:prstGeom prst="rect">
            <a:avLst/>
          </a:prstGeom>
        </p:spPr>
        <p:txBody>
          <a:bodyPr>
            <a:noAutofit/>
          </a:bodyPr>
          <a:lstStyle>
            <a:lvl1pPr marL="0" indent="0">
              <a:lnSpc>
                <a:spcPts val="1400"/>
              </a:lnSpc>
              <a:buNone/>
              <a:defRPr sz="2800">
                <a:solidFill>
                  <a:schemeClr val="tx1"/>
                </a:solidFill>
              </a:defRPr>
            </a:lvl1pPr>
            <a:lvl2pPr marL="457200" indent="0">
              <a:buNone/>
              <a:defRPr sz="9600">
                <a:solidFill>
                  <a:schemeClr val="bg1"/>
                </a:solidFill>
              </a:defRPr>
            </a:lvl2pPr>
            <a:lvl3pPr marL="914400" indent="0">
              <a:buNone/>
              <a:defRPr sz="9600">
                <a:solidFill>
                  <a:schemeClr val="bg1"/>
                </a:solidFill>
              </a:defRPr>
            </a:lvl3pPr>
            <a:lvl4pPr marL="1371600" indent="0">
              <a:buNone/>
              <a:defRPr sz="9600">
                <a:solidFill>
                  <a:schemeClr val="bg1"/>
                </a:solidFill>
              </a:defRPr>
            </a:lvl4pPr>
            <a:lvl5pPr marL="1828800" indent="0">
              <a:buNone/>
              <a:defRPr sz="9600">
                <a:solidFill>
                  <a:schemeClr val="bg1"/>
                </a:solidFill>
              </a:defRPr>
            </a:lvl5pPr>
          </a:lstStyle>
          <a:p>
            <a:pPr lvl="0"/>
            <a:r>
              <a:rPr lang="en-US"/>
              <a:t>Image</a:t>
            </a:r>
          </a:p>
          <a:p>
            <a:pPr lvl="0"/>
            <a:r>
              <a:rPr lang="en-US"/>
              <a:t>Right</a:t>
            </a:r>
            <a:endParaRPr lang="en-IE"/>
          </a:p>
          <a:p>
            <a:pPr lvl="0"/>
            <a:endParaRPr lang="en-IE"/>
          </a:p>
        </p:txBody>
      </p:sp>
      <p:sp>
        <p:nvSpPr>
          <p:cNvPr id="10" name="Text Placeholder 20">
            <a:extLst>
              <a:ext uri="{FF2B5EF4-FFF2-40B4-BE49-F238E27FC236}">
                <a16:creationId xmlns:a16="http://schemas.microsoft.com/office/drawing/2014/main" id="{773A8D11-E037-5538-E6A2-1A07B28D0CA1}"/>
              </a:ext>
            </a:extLst>
          </p:cNvPr>
          <p:cNvSpPr>
            <a:spLocks noGrp="1"/>
          </p:cNvSpPr>
          <p:nvPr>
            <p:ph type="body" sz="quarter" idx="12" hasCustomPrompt="1"/>
          </p:nvPr>
        </p:nvSpPr>
        <p:spPr>
          <a:xfrm>
            <a:off x="829702" y="796013"/>
            <a:ext cx="3204229" cy="301718"/>
          </a:xfrm>
          <a:prstGeom prst="rect">
            <a:avLst/>
          </a:prstGeom>
        </p:spPr>
        <p:txBody>
          <a:bodyPr>
            <a:noAutofit/>
          </a:bodyPr>
          <a:lstStyle>
            <a:lvl1pPr marL="0" indent="0">
              <a:buNone/>
              <a:defRPr sz="1000">
                <a:solidFill>
                  <a:schemeClr val="tx1"/>
                </a:solidFill>
                <a:latin typeface="Effra Heavy" panose="020B0803020203020204" pitchFamily="34" charset="0"/>
                <a:cs typeface="Effra Heavy" panose="020B0803020203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DATE 2025</a:t>
            </a:r>
            <a:endParaRPr lang="en-IE"/>
          </a:p>
        </p:txBody>
      </p:sp>
      <p:pic>
        <p:nvPicPr>
          <p:cNvPr id="3" name="Graphic 2">
            <a:extLst>
              <a:ext uri="{FF2B5EF4-FFF2-40B4-BE49-F238E27FC236}">
                <a16:creationId xmlns:a16="http://schemas.microsoft.com/office/drawing/2014/main" id="{AEA58A9E-3A13-3AB2-529D-01D696EE3F8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591670" cy="1592019"/>
          </a:xfrm>
          <a:prstGeom prst="rect">
            <a:avLst/>
          </a:prstGeom>
        </p:spPr>
      </p:pic>
      <p:sp>
        <p:nvSpPr>
          <p:cNvPr id="4" name="Text Placeholder 17">
            <a:extLst>
              <a:ext uri="{FF2B5EF4-FFF2-40B4-BE49-F238E27FC236}">
                <a16:creationId xmlns:a16="http://schemas.microsoft.com/office/drawing/2014/main" id="{386714F8-AE3D-09F6-8DC1-49C51B24A620}"/>
              </a:ext>
            </a:extLst>
          </p:cNvPr>
          <p:cNvSpPr>
            <a:spLocks noGrp="1"/>
          </p:cNvSpPr>
          <p:nvPr>
            <p:ph type="body" sz="quarter" idx="13" hasCustomPrompt="1"/>
          </p:nvPr>
        </p:nvSpPr>
        <p:spPr>
          <a:xfrm>
            <a:off x="829702" y="2115671"/>
            <a:ext cx="5280025" cy="3233022"/>
          </a:xfrm>
          <a:prstGeom prst="rect">
            <a:avLst/>
          </a:prstGeom>
        </p:spPr>
        <p:txBody>
          <a:bodyPr>
            <a:noAutofit/>
          </a:bodyPr>
          <a:lstStyle>
            <a:lvl1pPr marL="0" indent="0">
              <a:lnSpc>
                <a:spcPct val="100000"/>
              </a:lnSpc>
              <a:buNone/>
              <a:defRPr sz="1800">
                <a:solidFill>
                  <a:schemeClr val="tx1"/>
                </a:solidFill>
              </a:defRPr>
            </a:lvl1pPr>
            <a:lvl2pPr marL="457200" indent="0">
              <a:buNone/>
              <a:defRPr sz="9600">
                <a:solidFill>
                  <a:schemeClr val="bg1"/>
                </a:solidFill>
              </a:defRPr>
            </a:lvl2pPr>
            <a:lvl3pPr marL="914400" indent="0">
              <a:buNone/>
              <a:defRPr sz="9600">
                <a:solidFill>
                  <a:schemeClr val="bg1"/>
                </a:solidFill>
              </a:defRPr>
            </a:lvl3pPr>
            <a:lvl4pPr marL="1371600" indent="0">
              <a:buNone/>
              <a:defRPr sz="9600">
                <a:solidFill>
                  <a:schemeClr val="bg1"/>
                </a:solidFill>
              </a:defRPr>
            </a:lvl4pPr>
            <a:lvl5pPr marL="1828800" indent="0">
              <a:buNone/>
              <a:defRPr sz="9600">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 </a:t>
            </a:r>
            <a:r>
              <a:rPr lang="en-US" err="1"/>
              <a:t>hendrerit</a:t>
            </a:r>
            <a:r>
              <a:rPr lang="en-US"/>
              <a:t> ligula. Donec vitae </a:t>
            </a:r>
            <a:r>
              <a:rPr lang="en-US" err="1"/>
              <a:t>nunc</a:t>
            </a:r>
            <a:r>
              <a:rPr lang="en-US"/>
              <a:t> </a:t>
            </a:r>
            <a:r>
              <a:rPr lang="en-US" err="1"/>
              <a:t>consequat</a:t>
            </a:r>
            <a:r>
              <a:rPr lang="en-US"/>
              <a:t>, vestibulum </a:t>
            </a:r>
            <a:r>
              <a:rPr lang="en-US" err="1"/>
              <a:t>tellus</a:t>
            </a:r>
            <a:r>
              <a:rPr lang="en-US"/>
              <a:t> non, </a:t>
            </a:r>
            <a:r>
              <a:rPr lang="en-US" err="1"/>
              <a:t>bibendum</a:t>
            </a:r>
            <a:r>
              <a:rPr lang="en-US"/>
              <a:t> ligula. </a:t>
            </a:r>
            <a:r>
              <a:rPr lang="en-US" err="1"/>
              <a:t>Fusce</a:t>
            </a:r>
            <a:r>
              <a:rPr lang="en-US"/>
              <a:t> </a:t>
            </a:r>
            <a:r>
              <a:rPr lang="en-US" err="1"/>
              <a:t>laoreet</a:t>
            </a:r>
            <a:r>
              <a:rPr lang="en-US"/>
              <a:t> </a:t>
            </a:r>
            <a:r>
              <a:rPr lang="en-US" err="1"/>
              <a:t>leo</a:t>
            </a:r>
            <a:r>
              <a:rPr lang="en-US"/>
              <a:t> </a:t>
            </a:r>
            <a:r>
              <a:rPr lang="en-US" err="1"/>
              <a:t>odio</a:t>
            </a:r>
            <a:r>
              <a:rPr lang="en-US"/>
              <a:t>, vitae </a:t>
            </a:r>
            <a:r>
              <a:rPr lang="en-US" err="1"/>
              <a:t>condimentum</a:t>
            </a:r>
            <a:r>
              <a:rPr lang="en-US"/>
              <a:t> </a:t>
            </a:r>
            <a:r>
              <a:rPr lang="en-US" err="1"/>
              <a:t>nibh</a:t>
            </a:r>
            <a:r>
              <a:rPr lang="en-US"/>
              <a:t> </a:t>
            </a:r>
            <a:r>
              <a:rPr lang="en-US" err="1"/>
              <a:t>condimentum</a:t>
            </a:r>
            <a:r>
              <a:rPr lang="en-US"/>
              <a:t> a. </a:t>
            </a:r>
            <a:r>
              <a:rPr lang="en-US" err="1"/>
              <a:t>Mauris</a:t>
            </a:r>
            <a:r>
              <a:rPr lang="en-US"/>
              <a:t> a pulvinar </a:t>
            </a:r>
            <a:r>
              <a:rPr lang="en-US" err="1"/>
              <a:t>odio</a:t>
            </a:r>
            <a:r>
              <a:rPr lang="en-US"/>
              <a:t>. Aenean tempus et </a:t>
            </a:r>
            <a:r>
              <a:rPr lang="en-US" err="1"/>
              <a:t>massa</a:t>
            </a:r>
            <a:r>
              <a:rPr lang="en-US"/>
              <a:t> </a:t>
            </a:r>
            <a:r>
              <a:rPr lang="en-US" err="1"/>
              <a:t>eu</a:t>
            </a:r>
            <a:r>
              <a:rPr lang="en-US"/>
              <a:t> </a:t>
            </a:r>
            <a:r>
              <a:rPr lang="en-US" err="1"/>
              <a:t>aliquam</a:t>
            </a:r>
            <a:r>
              <a:rPr lang="en-US"/>
              <a:t>. </a:t>
            </a:r>
            <a:r>
              <a:rPr lang="en-US" err="1"/>
              <a:t>Phasellus</a:t>
            </a:r>
            <a:r>
              <a:rPr lang="en-US"/>
              <a:t> </a:t>
            </a:r>
            <a:r>
              <a:rPr lang="en-US" err="1"/>
              <a:t>odio</a:t>
            </a:r>
            <a:r>
              <a:rPr lang="en-US"/>
              <a:t> ipsum, </a:t>
            </a:r>
            <a:r>
              <a:rPr lang="en-US" err="1"/>
              <a:t>pretium</a:t>
            </a:r>
            <a:r>
              <a:rPr lang="en-US"/>
              <a:t> semper </a:t>
            </a:r>
            <a:r>
              <a:rPr lang="en-US" err="1"/>
              <a:t>erat</a:t>
            </a:r>
            <a:r>
              <a:rPr lang="en-US"/>
              <a:t> pulvinar, </a:t>
            </a:r>
            <a:r>
              <a:rPr lang="en-US" err="1"/>
              <a:t>hendrerit</a:t>
            </a:r>
            <a:r>
              <a:rPr lang="en-US"/>
              <a:t> </a:t>
            </a:r>
            <a:r>
              <a:rPr lang="en-US" err="1"/>
              <a:t>tempor</a:t>
            </a:r>
            <a:r>
              <a:rPr lang="en-US"/>
              <a:t> </a:t>
            </a:r>
            <a:r>
              <a:rPr lang="en-US" err="1"/>
              <a:t>enim</a:t>
            </a:r>
            <a:r>
              <a:rPr lang="en-US"/>
              <a:t>. </a:t>
            </a:r>
            <a:r>
              <a:rPr lang="en-US" err="1"/>
              <a:t>Curabitur</a:t>
            </a:r>
            <a:r>
              <a:rPr lang="en-US"/>
              <a:t> et </a:t>
            </a:r>
            <a:r>
              <a:rPr lang="en-US" err="1"/>
              <a:t>tortor</a:t>
            </a:r>
            <a:r>
              <a:rPr lang="en-US"/>
              <a:t> </a:t>
            </a:r>
            <a:r>
              <a:rPr lang="en-US" err="1"/>
              <a:t>eu</a:t>
            </a:r>
            <a:r>
              <a:rPr lang="en-US"/>
              <a:t> </a:t>
            </a:r>
            <a:r>
              <a:rPr lang="en-US" err="1"/>
              <a:t>massa</a:t>
            </a:r>
            <a:r>
              <a:rPr lang="en-US"/>
              <a:t> semper </a:t>
            </a:r>
            <a:r>
              <a:rPr lang="en-US" err="1"/>
              <a:t>iaculis</a:t>
            </a:r>
            <a:r>
              <a:rPr lang="en-US"/>
              <a:t> et </a:t>
            </a:r>
            <a:r>
              <a:rPr lang="en-US" err="1"/>
              <a:t>eget</a:t>
            </a:r>
            <a:r>
              <a:rPr lang="en-US"/>
              <a:t> </a:t>
            </a:r>
            <a:r>
              <a:rPr lang="en-US" err="1"/>
              <a:t>arcu</a:t>
            </a:r>
            <a:r>
              <a:rPr lang="en-US"/>
              <a:t>. </a:t>
            </a:r>
          </a:p>
        </p:txBody>
      </p:sp>
    </p:spTree>
    <p:extLst>
      <p:ext uri="{BB962C8B-B14F-4D97-AF65-F5344CB8AC3E}">
        <p14:creationId xmlns:p14="http://schemas.microsoft.com/office/powerpoint/2010/main" val="353695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break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F2F493B-4C3B-074A-78A4-19351E88234C}"/>
              </a:ext>
            </a:extLst>
          </p:cNvPr>
          <p:cNvSpPr>
            <a:spLocks noGrp="1"/>
          </p:cNvSpPr>
          <p:nvPr>
            <p:ph type="pic" sz="quarter" idx="10" hasCustomPrompt="1"/>
          </p:nvPr>
        </p:nvSpPr>
        <p:spPr>
          <a:xfrm>
            <a:off x="0" y="0"/>
            <a:ext cx="5280025" cy="6858000"/>
          </a:xfrm>
          <a:prstGeom prst="rect">
            <a:avLst/>
          </a:prstGeom>
          <a:noFill/>
        </p:spPr>
        <p:txBody>
          <a:bodyPr/>
          <a:lstStyle>
            <a:lvl1pPr marL="0" indent="0">
              <a:buNone/>
              <a:defRPr>
                <a:solidFill>
                  <a:schemeClr val="tx1">
                    <a:lumMod val="65000"/>
                    <a:lumOff val="35000"/>
                  </a:schemeClr>
                </a:solidFill>
              </a:defRPr>
            </a:lvl1pPr>
          </a:lstStyle>
          <a:p>
            <a:r>
              <a:rPr lang="en-US"/>
              <a:t>Insert photo</a:t>
            </a:r>
            <a:endParaRPr lang="en-IE"/>
          </a:p>
        </p:txBody>
      </p:sp>
      <p:pic>
        <p:nvPicPr>
          <p:cNvPr id="11" name="Graphic 10">
            <a:extLst>
              <a:ext uri="{FF2B5EF4-FFF2-40B4-BE49-F238E27FC236}">
                <a16:creationId xmlns:a16="http://schemas.microsoft.com/office/drawing/2014/main" id="{C7BF6EA2-09A9-1895-B995-A1C13BBED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2063" y="0"/>
            <a:ext cx="767875" cy="426597"/>
          </a:xfrm>
          <a:prstGeom prst="rect">
            <a:avLst/>
          </a:prstGeom>
        </p:spPr>
      </p:pic>
      <p:pic>
        <p:nvPicPr>
          <p:cNvPr id="12" name="Graphic 11">
            <a:extLst>
              <a:ext uri="{FF2B5EF4-FFF2-40B4-BE49-F238E27FC236}">
                <a16:creationId xmlns:a16="http://schemas.microsoft.com/office/drawing/2014/main" id="{36F22874-0148-B976-7BB5-859FE71AB8B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666951" y="5869660"/>
            <a:ext cx="2827569" cy="655226"/>
          </a:xfrm>
          <a:prstGeom prst="rect">
            <a:avLst/>
          </a:prstGeom>
        </p:spPr>
      </p:pic>
      <p:sp>
        <p:nvSpPr>
          <p:cNvPr id="13" name="Text Placeholder 17">
            <a:extLst>
              <a:ext uri="{FF2B5EF4-FFF2-40B4-BE49-F238E27FC236}">
                <a16:creationId xmlns:a16="http://schemas.microsoft.com/office/drawing/2014/main" id="{AE5377FF-3C4C-4070-43F4-B0914AAF814E}"/>
              </a:ext>
            </a:extLst>
          </p:cNvPr>
          <p:cNvSpPr>
            <a:spLocks noGrp="1"/>
          </p:cNvSpPr>
          <p:nvPr>
            <p:ph type="body" sz="quarter" idx="11" hasCustomPrompt="1"/>
          </p:nvPr>
        </p:nvSpPr>
        <p:spPr>
          <a:xfrm>
            <a:off x="5712062" y="2076673"/>
            <a:ext cx="5833825" cy="2495550"/>
          </a:xfrm>
          <a:prstGeom prst="rect">
            <a:avLst/>
          </a:prstGeom>
        </p:spPr>
        <p:txBody>
          <a:bodyPr>
            <a:noAutofit/>
          </a:bodyPr>
          <a:lstStyle>
            <a:lvl1pPr marL="0" indent="0">
              <a:lnSpc>
                <a:spcPts val="7000"/>
              </a:lnSpc>
              <a:buNone/>
              <a:defRPr sz="8000">
                <a:solidFill>
                  <a:schemeClr val="tx1"/>
                </a:solidFill>
              </a:defRPr>
            </a:lvl1pPr>
            <a:lvl2pPr marL="457200" indent="0">
              <a:buNone/>
              <a:defRPr sz="9600">
                <a:solidFill>
                  <a:schemeClr val="bg1"/>
                </a:solidFill>
              </a:defRPr>
            </a:lvl2pPr>
            <a:lvl3pPr marL="914400" indent="0">
              <a:buNone/>
              <a:defRPr sz="9600">
                <a:solidFill>
                  <a:schemeClr val="bg1"/>
                </a:solidFill>
              </a:defRPr>
            </a:lvl3pPr>
            <a:lvl4pPr marL="1371600" indent="0">
              <a:buNone/>
              <a:defRPr sz="9600">
                <a:solidFill>
                  <a:schemeClr val="bg1"/>
                </a:solidFill>
              </a:defRPr>
            </a:lvl4pPr>
            <a:lvl5pPr marL="1828800" indent="0">
              <a:buNone/>
              <a:defRPr sz="9600">
                <a:solidFill>
                  <a:schemeClr val="bg1"/>
                </a:solidFill>
              </a:defRPr>
            </a:lvl5pPr>
          </a:lstStyle>
          <a:p>
            <a:pPr lvl="0"/>
            <a:r>
              <a:rPr lang="en-US"/>
              <a:t>Title here</a:t>
            </a:r>
          </a:p>
          <a:p>
            <a:pPr marL="0" marR="0" lvl="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a:pPr>
            <a:r>
              <a:rPr lang="en-US"/>
              <a:t>Title here</a:t>
            </a:r>
            <a:endParaRPr lang="en-IE"/>
          </a:p>
          <a:p>
            <a:pPr lvl="0"/>
            <a:endParaRPr lang="en-IE"/>
          </a:p>
        </p:txBody>
      </p:sp>
      <p:sp>
        <p:nvSpPr>
          <p:cNvPr id="14" name="Text Placeholder 20">
            <a:extLst>
              <a:ext uri="{FF2B5EF4-FFF2-40B4-BE49-F238E27FC236}">
                <a16:creationId xmlns:a16="http://schemas.microsoft.com/office/drawing/2014/main" id="{E0B0071F-B991-A1A5-7BD9-81352A7487F7}"/>
              </a:ext>
            </a:extLst>
          </p:cNvPr>
          <p:cNvSpPr>
            <a:spLocks noGrp="1"/>
          </p:cNvSpPr>
          <p:nvPr>
            <p:ph type="body" sz="quarter" idx="12" hasCustomPrompt="1"/>
          </p:nvPr>
        </p:nvSpPr>
        <p:spPr>
          <a:xfrm>
            <a:off x="5711825" y="4700588"/>
            <a:ext cx="3073400" cy="742950"/>
          </a:xfrm>
          <a:prstGeom prst="rect">
            <a:avLst/>
          </a:prstGeom>
        </p:spPr>
        <p:txBody>
          <a:bodyPr>
            <a:noAutofit/>
          </a:bodyPr>
          <a:lstStyle>
            <a:lvl1pPr marL="0" indent="0">
              <a:buNone/>
              <a:defRPr sz="2000">
                <a:solidFill>
                  <a:schemeClr val="tx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DATE 2025</a:t>
            </a:r>
            <a:endParaRPr lang="en-IE"/>
          </a:p>
        </p:txBody>
      </p:sp>
    </p:spTree>
    <p:extLst>
      <p:ext uri="{BB962C8B-B14F-4D97-AF65-F5344CB8AC3E}">
        <p14:creationId xmlns:p14="http://schemas.microsoft.com/office/powerpoint/2010/main" val="2199980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AB34-D0E3-804E-57FA-0C06EBBC1A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BB15721-A09C-1386-0B91-061C0D253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56523CE0-574B-1F71-F39A-F002FAE167D0}"/>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5" name="Footer Placeholder 4">
            <a:extLst>
              <a:ext uri="{FF2B5EF4-FFF2-40B4-BE49-F238E27FC236}">
                <a16:creationId xmlns:a16="http://schemas.microsoft.com/office/drawing/2014/main" id="{850005A5-0A99-002B-735C-BF8E14F56C1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019815C-CB55-BFD1-629A-218F29B421E8}"/>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1736942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E4AB8-7AF1-9211-5A8F-71413CCB3A1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D826388-96EA-59D3-9DC6-0BB5A49C64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8C6343B-1FB1-FFF5-4D34-7C68C729C68B}"/>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5" name="Footer Placeholder 4">
            <a:extLst>
              <a:ext uri="{FF2B5EF4-FFF2-40B4-BE49-F238E27FC236}">
                <a16:creationId xmlns:a16="http://schemas.microsoft.com/office/drawing/2014/main" id="{CB2C3C9F-4E3B-0512-60CD-E9BCC86F6BF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6B9329C-66FB-0230-A748-D3CEB2190A28}"/>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357150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3428-A3C3-34FD-67BA-D0C81C5B65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95D6927-30AD-9341-B9BF-87E4C0C8A0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22DCA5-60F5-21DF-854C-AD358D179BDD}"/>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5" name="Footer Placeholder 4">
            <a:extLst>
              <a:ext uri="{FF2B5EF4-FFF2-40B4-BE49-F238E27FC236}">
                <a16:creationId xmlns:a16="http://schemas.microsoft.com/office/drawing/2014/main" id="{3E36C060-5B8E-61A9-65AA-AA5A976A17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4AC488-8550-46C0-6BB6-33122006B87F}"/>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309509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C94C-94ED-858F-0EE0-2A0CDBAA867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BC5924E-BFF3-8232-C386-9836370CB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EF580CB-E279-AA45-F0DD-9D03756A50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C92C34B-A2BD-1571-3EBD-0D5F905C226F}"/>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6" name="Footer Placeholder 5">
            <a:extLst>
              <a:ext uri="{FF2B5EF4-FFF2-40B4-BE49-F238E27FC236}">
                <a16:creationId xmlns:a16="http://schemas.microsoft.com/office/drawing/2014/main" id="{4377F618-D02C-590A-E98F-FC44DC45984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EE28D11-7841-8761-9092-A017FD39A266}"/>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3258559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C954-D774-AF23-F61F-A467C6315AF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AD1CAA1-8009-6E29-BC86-036D6EB3E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31290-604A-BC10-D878-1EFA4E9CC7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6C93D988-61A3-3C22-B96F-ABADC1E1D2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0EB019-7437-7537-88BD-0EE377DE10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D3D8FFD-DEB8-A1BC-1E75-DD4785274078}"/>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8" name="Footer Placeholder 7">
            <a:extLst>
              <a:ext uri="{FF2B5EF4-FFF2-40B4-BE49-F238E27FC236}">
                <a16:creationId xmlns:a16="http://schemas.microsoft.com/office/drawing/2014/main" id="{4D95539B-11C2-D7B8-4153-AFBA329F743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613241C-8A8A-CF6E-944B-D7A771349A3C}"/>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3293079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C67B-3713-0B38-5BF2-B159182D0C32}"/>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2E854F6-43EB-A158-5C07-D5C2E793A4F2}"/>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4" name="Footer Placeholder 3">
            <a:extLst>
              <a:ext uri="{FF2B5EF4-FFF2-40B4-BE49-F238E27FC236}">
                <a16:creationId xmlns:a16="http://schemas.microsoft.com/office/drawing/2014/main" id="{0ADE1DA1-E214-F57B-65F8-0EFA9DA30A1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810E24F-EC2E-55FE-99BF-67D03F59B8AD}"/>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117593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CC23-6223-4CB1-1CCF-C5FAA6DE082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85D705E-E611-DD40-A402-CDAE03AA62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10243AB-C59B-C1AE-2F29-D47068BD6B6B}"/>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5" name="Footer Placeholder 4">
            <a:extLst>
              <a:ext uri="{FF2B5EF4-FFF2-40B4-BE49-F238E27FC236}">
                <a16:creationId xmlns:a16="http://schemas.microsoft.com/office/drawing/2014/main" id="{FFA987E9-576B-9446-53CE-12ED4FF629D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2B040FD-8A4E-F7B7-6474-90C2EAB6997F}"/>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1739802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5ACC4A-C6C1-F9B2-2122-BC5BB7C15E9A}"/>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3" name="Footer Placeholder 2">
            <a:extLst>
              <a:ext uri="{FF2B5EF4-FFF2-40B4-BE49-F238E27FC236}">
                <a16:creationId xmlns:a16="http://schemas.microsoft.com/office/drawing/2014/main" id="{14BD5E9D-99F8-3664-3FC5-DFF4AF11249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BEB5930-EA7B-AFF1-4F74-60711331B008}"/>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367719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13430-DF04-BA56-0CC0-0C1AB9B7F0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C6722208-334B-D65E-F5CC-E2A864308E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57DD7C75-2E13-88E6-F579-08AB79C8C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CAA5E-8B5B-FD31-E836-A64D991CFC90}"/>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6" name="Footer Placeholder 5">
            <a:extLst>
              <a:ext uri="{FF2B5EF4-FFF2-40B4-BE49-F238E27FC236}">
                <a16:creationId xmlns:a16="http://schemas.microsoft.com/office/drawing/2014/main" id="{FAE34109-1CFD-1429-EDB8-3099C065E41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2986019-A636-0763-DBE3-E9CD9064180A}"/>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3692282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54E78-E341-D9C4-5A22-7E1FD6CF06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938373C4-70FB-455B-4DF6-983DDDC806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E17B517-DC50-CD87-16FA-F748C7E37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4A869-5F2B-7D53-814E-7090E24815FD}"/>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6" name="Footer Placeholder 5">
            <a:extLst>
              <a:ext uri="{FF2B5EF4-FFF2-40B4-BE49-F238E27FC236}">
                <a16:creationId xmlns:a16="http://schemas.microsoft.com/office/drawing/2014/main" id="{82656800-F8CF-B6F4-6819-F52F0349226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B8B5511-F3C6-22E5-7700-43D269905B4E}"/>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138605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473F8-B484-7561-0EC9-B80C98350154}"/>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BA25787-6A94-91CE-C417-57A3538C11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C66B1B2-1A15-DC7F-36A1-7A26DF80A09F}"/>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5" name="Footer Placeholder 4">
            <a:extLst>
              <a:ext uri="{FF2B5EF4-FFF2-40B4-BE49-F238E27FC236}">
                <a16:creationId xmlns:a16="http://schemas.microsoft.com/office/drawing/2014/main" id="{A487DFF7-C551-8300-96FD-1C0E3ABC85B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8DF2BDD-BCC9-8463-D0F8-77ED9C34E713}"/>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1092960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1F7E-4798-C9ED-B1AF-CAAA98316A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4BA5A1B-CB7D-3F3A-87F0-08A58721F3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0B687F1-DC2C-B747-2CC4-9037C5EB2E56}"/>
              </a:ext>
            </a:extLst>
          </p:cNvPr>
          <p:cNvSpPr>
            <a:spLocks noGrp="1"/>
          </p:cNvSpPr>
          <p:nvPr>
            <p:ph type="dt" sz="half" idx="10"/>
          </p:nvPr>
        </p:nvSpPr>
        <p:spPr/>
        <p:txBody>
          <a:bodyPr/>
          <a:lstStyle/>
          <a:p>
            <a:fld id="{9C61A750-82DB-4B8E-80AB-F6B91CD1CF70}" type="datetimeFigureOut">
              <a:rPr lang="en-IE" smtClean="0"/>
              <a:t>24/09/2025</a:t>
            </a:fld>
            <a:endParaRPr lang="en-IE"/>
          </a:p>
        </p:txBody>
      </p:sp>
      <p:sp>
        <p:nvSpPr>
          <p:cNvPr id="5" name="Footer Placeholder 4">
            <a:extLst>
              <a:ext uri="{FF2B5EF4-FFF2-40B4-BE49-F238E27FC236}">
                <a16:creationId xmlns:a16="http://schemas.microsoft.com/office/drawing/2014/main" id="{75204405-9EFF-FAE3-1F77-F0D4A1E3013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33CA416-A79A-796A-8081-D86662A14917}"/>
              </a:ext>
            </a:extLst>
          </p:cNvPr>
          <p:cNvSpPr>
            <a:spLocks noGrp="1"/>
          </p:cNvSpPr>
          <p:nvPr>
            <p:ph type="sldNum" sz="quarter" idx="12"/>
          </p:nvPr>
        </p:nvSpPr>
        <p:spPr/>
        <p:txBody>
          <a:bodyPr/>
          <a:lstStyle/>
          <a:p>
            <a:fld id="{C108E268-A5C1-43B9-8849-37031D79B6FB}" type="slidenum">
              <a:rPr lang="en-IE" smtClean="0"/>
              <a:t>‹#›</a:t>
            </a:fld>
            <a:endParaRPr lang="en-IE"/>
          </a:p>
        </p:txBody>
      </p:sp>
    </p:spTree>
    <p:extLst>
      <p:ext uri="{BB962C8B-B14F-4D97-AF65-F5344CB8AC3E}">
        <p14:creationId xmlns:p14="http://schemas.microsoft.com/office/powerpoint/2010/main" val="828334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D147-5510-ADEF-676E-066002A55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4AED101-D654-9B39-055B-A31C534B47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BA7AB-1A0A-7201-BC1E-33ED023A162B}"/>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5" name="Footer Placeholder 4">
            <a:extLst>
              <a:ext uri="{FF2B5EF4-FFF2-40B4-BE49-F238E27FC236}">
                <a16:creationId xmlns:a16="http://schemas.microsoft.com/office/drawing/2014/main" id="{6B304D3E-F10D-A45B-EB5F-B5C755B633F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4965A75-F61C-8032-59FA-2A5EADB523E1}"/>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4250712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588B-9300-1389-C1FD-A66F0DFBC8D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8A027B6-FC19-002C-86C5-7C9CD88A2A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D921D4D-C714-5C4F-AAF7-44C250C2BE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5F6CD52-6D01-F198-0E10-8F59F8AA7906}"/>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6" name="Footer Placeholder 5">
            <a:extLst>
              <a:ext uri="{FF2B5EF4-FFF2-40B4-BE49-F238E27FC236}">
                <a16:creationId xmlns:a16="http://schemas.microsoft.com/office/drawing/2014/main" id="{8F6F0F4F-2B96-B643-9A90-659BE15B190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2AE4232-9FBD-15A7-BA59-3C46888AA183}"/>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134728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8455-755D-9363-9899-21B69E8E44E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D7FAD01-E591-402E-4E9A-78AD4A8D6E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9B3BC-BA2D-38B2-7D0D-5E75C37867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48FD8377-B183-23E5-FC71-D8033253F1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A186ED-D0CF-5C72-66DD-601F036816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D756265-6D10-3A33-5652-D6A377B50F17}"/>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8" name="Footer Placeholder 7">
            <a:extLst>
              <a:ext uri="{FF2B5EF4-FFF2-40B4-BE49-F238E27FC236}">
                <a16:creationId xmlns:a16="http://schemas.microsoft.com/office/drawing/2014/main" id="{579C8835-EA03-9B9B-2BCC-827F34A4A07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E895552-546F-4531-9F6B-392051106517}"/>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3162926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4E55B-F2E0-7D43-4E85-4567CE427D29}"/>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FC75571-0A5A-A1D8-E5C6-6C6BADC78405}"/>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4" name="Footer Placeholder 3">
            <a:extLst>
              <a:ext uri="{FF2B5EF4-FFF2-40B4-BE49-F238E27FC236}">
                <a16:creationId xmlns:a16="http://schemas.microsoft.com/office/drawing/2014/main" id="{BA6990B7-1EA2-B9C5-8756-4E1F9750F0C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0A3287E-DE8B-0F51-60F8-62124CB92074}"/>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212157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4BB673-A696-76BA-B643-59B5878D3E33}"/>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3" name="Footer Placeholder 2">
            <a:extLst>
              <a:ext uri="{FF2B5EF4-FFF2-40B4-BE49-F238E27FC236}">
                <a16:creationId xmlns:a16="http://schemas.microsoft.com/office/drawing/2014/main" id="{DD1DAA77-62D8-F0F4-4C48-91E64207849A}"/>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FF37AAF-0748-9A0D-35EA-90332B44714E}"/>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252306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4B74-86E1-56BB-1E83-A38C04C02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EEC00966-D5F0-2339-A97A-EF4D65EB31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13E252F3-297F-DC54-B6F0-0A3BE7A86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A04C0B-9E37-EEA6-CCCD-94779C44833F}"/>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6" name="Footer Placeholder 5">
            <a:extLst>
              <a:ext uri="{FF2B5EF4-FFF2-40B4-BE49-F238E27FC236}">
                <a16:creationId xmlns:a16="http://schemas.microsoft.com/office/drawing/2014/main" id="{3230D880-B326-7CEF-7331-008C1EC050C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3FAA143-563C-D4EB-1341-AD517DBE41EC}"/>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1826206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B396-58CF-E055-9663-4DDAAAD2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1B824871-B15B-2BDA-8D34-C58D77372B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9AAC5E4-67D8-4CE7-0BEF-B3452E48A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9DBCB-6F12-2924-0637-3EFF93626CD0}"/>
              </a:ext>
            </a:extLst>
          </p:cNvPr>
          <p:cNvSpPr>
            <a:spLocks noGrp="1"/>
          </p:cNvSpPr>
          <p:nvPr>
            <p:ph type="dt" sz="half" idx="10"/>
          </p:nvPr>
        </p:nvSpPr>
        <p:spPr/>
        <p:txBody>
          <a:bodyPr/>
          <a:lstStyle/>
          <a:p>
            <a:fld id="{379D3CF0-A9D8-4AD9-B5FD-398EED643FDA}" type="datetimeFigureOut">
              <a:rPr lang="en-IE" smtClean="0"/>
              <a:t>24/09/2025</a:t>
            </a:fld>
            <a:endParaRPr lang="en-IE"/>
          </a:p>
        </p:txBody>
      </p:sp>
      <p:sp>
        <p:nvSpPr>
          <p:cNvPr id="6" name="Footer Placeholder 5">
            <a:extLst>
              <a:ext uri="{FF2B5EF4-FFF2-40B4-BE49-F238E27FC236}">
                <a16:creationId xmlns:a16="http://schemas.microsoft.com/office/drawing/2014/main" id="{23D04F8D-40EA-AB2D-E0BC-9F6D551D5E0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05EB20F-B5E3-8801-F9FC-1659A3B2A17B}"/>
              </a:ext>
            </a:extLst>
          </p:cNvPr>
          <p:cNvSpPr>
            <a:spLocks noGrp="1"/>
          </p:cNvSpPr>
          <p:nvPr>
            <p:ph type="sldNum" sz="quarter" idx="12"/>
          </p:nvPr>
        </p:nvSpPr>
        <p:spPr/>
        <p:txBody>
          <a:bodyPr/>
          <a:lstStyle/>
          <a:p>
            <a:fld id="{C4A089E9-82E3-45C6-B77C-78C20E1CC5A3}" type="slidenum">
              <a:rPr lang="en-IE" smtClean="0"/>
              <a:t>‹#›</a:t>
            </a:fld>
            <a:endParaRPr lang="en-IE"/>
          </a:p>
        </p:txBody>
      </p:sp>
    </p:spTree>
    <p:extLst>
      <p:ext uri="{BB962C8B-B14F-4D97-AF65-F5344CB8AC3E}">
        <p14:creationId xmlns:p14="http://schemas.microsoft.com/office/powerpoint/2010/main" val="40273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47A27-7BA6-FD36-2DE6-335D8F8E51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88A8FB5-5954-C067-A19A-3E491A39E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F13835B-24DD-79B1-2A0C-0F2D25BE45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9D3CF0-A9D8-4AD9-B5FD-398EED643FDA}" type="datetimeFigureOut">
              <a:rPr lang="en-IE" smtClean="0"/>
              <a:t>24/09/2025</a:t>
            </a:fld>
            <a:endParaRPr lang="en-IE"/>
          </a:p>
        </p:txBody>
      </p:sp>
      <p:sp>
        <p:nvSpPr>
          <p:cNvPr id="5" name="Footer Placeholder 4">
            <a:extLst>
              <a:ext uri="{FF2B5EF4-FFF2-40B4-BE49-F238E27FC236}">
                <a16:creationId xmlns:a16="http://schemas.microsoft.com/office/drawing/2014/main" id="{9B3E0C9F-7CD3-B369-C4BD-CDF3DB0F3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B4499EC0-8875-2C78-0AB9-5FFDD0E14C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A089E9-82E3-45C6-B77C-78C20E1CC5A3}" type="slidenum">
              <a:rPr lang="en-IE" smtClean="0"/>
              <a:t>‹#›</a:t>
            </a:fld>
            <a:endParaRPr lang="en-IE"/>
          </a:p>
        </p:txBody>
      </p:sp>
    </p:spTree>
    <p:extLst>
      <p:ext uri="{BB962C8B-B14F-4D97-AF65-F5344CB8AC3E}">
        <p14:creationId xmlns:p14="http://schemas.microsoft.com/office/powerpoint/2010/main" val="953908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5076D-4BA0-6929-49CC-96EA19BF3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F8C3FC2-B35D-7D2A-22AD-C7D5113207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38846B0-4095-5301-D712-375A62C2D7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61A750-82DB-4B8E-80AB-F6B91CD1CF70}" type="datetimeFigureOut">
              <a:rPr lang="en-IE" smtClean="0"/>
              <a:t>24/09/2025</a:t>
            </a:fld>
            <a:endParaRPr lang="en-IE"/>
          </a:p>
        </p:txBody>
      </p:sp>
      <p:sp>
        <p:nvSpPr>
          <p:cNvPr id="5" name="Footer Placeholder 4">
            <a:extLst>
              <a:ext uri="{FF2B5EF4-FFF2-40B4-BE49-F238E27FC236}">
                <a16:creationId xmlns:a16="http://schemas.microsoft.com/office/drawing/2014/main" id="{9AD0849D-1C2F-6546-607B-C2BE371BCB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D7814B04-1222-9E2C-6110-72EA800467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08E268-A5C1-43B9-8849-37031D79B6FB}" type="slidenum">
              <a:rPr lang="en-IE" smtClean="0"/>
              <a:t>‹#›</a:t>
            </a:fld>
            <a:endParaRPr lang="en-IE"/>
          </a:p>
        </p:txBody>
      </p:sp>
    </p:spTree>
    <p:extLst>
      <p:ext uri="{BB962C8B-B14F-4D97-AF65-F5344CB8AC3E}">
        <p14:creationId xmlns:p14="http://schemas.microsoft.com/office/powerpoint/2010/main" val="36686394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chart" Target="../charts/chart10.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chart" Target="../charts/chart12.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FDBED2-5277-11C0-FFC4-F90C5F6C0DAA}"/>
              </a:ext>
            </a:extLst>
          </p:cNvPr>
          <p:cNvPicPr>
            <a:picLocks noChangeAspect="1"/>
          </p:cNvPicPr>
          <p:nvPr/>
        </p:nvPicPr>
        <p:blipFill>
          <a:blip r:embed="rId2"/>
          <a:stretch>
            <a:fillRect/>
          </a:stretch>
        </p:blipFill>
        <p:spPr>
          <a:xfrm>
            <a:off x="-1" y="0"/>
            <a:ext cx="12191999" cy="6932428"/>
          </a:xfrm>
          <a:prstGeom prst="rect">
            <a:avLst/>
          </a:prstGeom>
        </p:spPr>
      </p:pic>
      <p:sp>
        <p:nvSpPr>
          <p:cNvPr id="7" name="Rectangle 6">
            <a:extLst>
              <a:ext uri="{FF2B5EF4-FFF2-40B4-BE49-F238E27FC236}">
                <a16:creationId xmlns:a16="http://schemas.microsoft.com/office/drawing/2014/main" id="{0D0F826E-0741-3F03-CBB0-3A37733582E5}"/>
              </a:ext>
            </a:extLst>
          </p:cNvPr>
          <p:cNvSpPr/>
          <p:nvPr/>
        </p:nvSpPr>
        <p:spPr>
          <a:xfrm>
            <a:off x="0" y="1966746"/>
            <a:ext cx="12192000" cy="2551814"/>
          </a:xfrm>
          <a:prstGeom prst="rect">
            <a:avLst/>
          </a:prstGeom>
          <a:solidFill>
            <a:srgbClr val="EE5C5C">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Graphic 5">
            <a:extLst>
              <a:ext uri="{FF2B5EF4-FFF2-40B4-BE49-F238E27FC236}">
                <a16:creationId xmlns:a16="http://schemas.microsoft.com/office/drawing/2014/main" id="{2007B3F9-C43E-C2C8-D5DF-8AEC8603C0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0123" y="2171303"/>
            <a:ext cx="7931749" cy="2142700"/>
          </a:xfrm>
          <a:prstGeom prst="rect">
            <a:avLst/>
          </a:prstGeom>
        </p:spPr>
      </p:pic>
      <p:pic>
        <p:nvPicPr>
          <p:cNvPr id="2" name="Picture 1">
            <a:extLst>
              <a:ext uri="{FF2B5EF4-FFF2-40B4-BE49-F238E27FC236}">
                <a16:creationId xmlns:a16="http://schemas.microsoft.com/office/drawing/2014/main" id="{E327CAAA-D5B8-94EE-6BAE-06731A92C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060" y="147123"/>
            <a:ext cx="5068186" cy="557500"/>
          </a:xfrm>
          <a:prstGeom prst="rect">
            <a:avLst/>
          </a:prstGeom>
        </p:spPr>
      </p:pic>
    </p:spTree>
    <p:extLst>
      <p:ext uri="{BB962C8B-B14F-4D97-AF65-F5344CB8AC3E}">
        <p14:creationId xmlns:p14="http://schemas.microsoft.com/office/powerpoint/2010/main" val="171162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57CA3F-BF7D-AF35-BEE0-F026FD174478}"/>
              </a:ext>
            </a:extLst>
          </p:cNvPr>
          <p:cNvSpPr txBox="1"/>
          <p:nvPr/>
        </p:nvSpPr>
        <p:spPr>
          <a:xfrm>
            <a:off x="618067" y="901655"/>
            <a:ext cx="6280887" cy="1200329"/>
          </a:xfrm>
          <a:prstGeom prst="rect">
            <a:avLst/>
          </a:prstGeom>
          <a:noFill/>
        </p:spPr>
        <p:txBody>
          <a:bodyPr wrap="none" rtlCol="0">
            <a:spAutoFit/>
          </a:bodyPr>
          <a:lstStyle/>
          <a:p>
            <a:r>
              <a:rPr lang="en-US" sz="3600">
                <a:solidFill>
                  <a:schemeClr val="bg1"/>
                </a:solidFill>
                <a:latin typeface="Effra Heavy" panose="020B0803020203020204" pitchFamily="34" charset="0"/>
                <a:cs typeface="Effra Heavy" panose="020B0803020203020204" pitchFamily="34" charset="0"/>
              </a:rPr>
              <a:t>Christmas Content Takeover</a:t>
            </a:r>
          </a:p>
          <a:p>
            <a:r>
              <a:rPr lang="en-US" sz="3600">
                <a:solidFill>
                  <a:schemeClr val="bg1"/>
                </a:solidFill>
                <a:latin typeface="Effra Heavy" panose="020B0803020203020204" pitchFamily="34" charset="0"/>
                <a:cs typeface="Effra Heavy" panose="020B0803020203020204" pitchFamily="34" charset="0"/>
              </a:rPr>
              <a:t>on irishtimes.com  </a:t>
            </a:r>
          </a:p>
        </p:txBody>
      </p:sp>
      <p:sp>
        <p:nvSpPr>
          <p:cNvPr id="3" name="TextBox 2">
            <a:extLst>
              <a:ext uri="{FF2B5EF4-FFF2-40B4-BE49-F238E27FC236}">
                <a16:creationId xmlns:a16="http://schemas.microsoft.com/office/drawing/2014/main" id="{EFE76821-8392-0E61-CD73-172E653416D2}"/>
              </a:ext>
            </a:extLst>
          </p:cNvPr>
          <p:cNvSpPr txBox="1"/>
          <p:nvPr/>
        </p:nvSpPr>
        <p:spPr>
          <a:xfrm>
            <a:off x="618067" y="2417773"/>
            <a:ext cx="5232400" cy="2862322"/>
          </a:xfrm>
          <a:prstGeom prst="rect">
            <a:avLst/>
          </a:prstGeom>
          <a:noFill/>
        </p:spPr>
        <p:txBody>
          <a:bodyPr wrap="square" rtlCol="0">
            <a:spAutoFit/>
          </a:bodyPr>
          <a:lstStyle/>
          <a:p>
            <a:r>
              <a:rPr lang="en-US">
                <a:solidFill>
                  <a:schemeClr val="bg1"/>
                </a:solidFill>
              </a:rPr>
              <a:t>Have 100% share of voice on all our Christmas content on irishtimes.com.</a:t>
            </a:r>
          </a:p>
          <a:p>
            <a:endParaRPr lang="en-US">
              <a:solidFill>
                <a:schemeClr val="bg1"/>
              </a:solidFill>
            </a:endParaRPr>
          </a:p>
          <a:p>
            <a:r>
              <a:rPr lang="en-US">
                <a:solidFill>
                  <a:schemeClr val="bg1"/>
                </a:solidFill>
              </a:rPr>
              <a:t>From 21</a:t>
            </a:r>
            <a:r>
              <a:rPr lang="en-US" baseline="30000">
                <a:solidFill>
                  <a:schemeClr val="bg1"/>
                </a:solidFill>
              </a:rPr>
              <a:t>st</a:t>
            </a:r>
            <a:r>
              <a:rPr lang="en-US">
                <a:solidFill>
                  <a:schemeClr val="bg1"/>
                </a:solidFill>
              </a:rPr>
              <a:t> November – 31</a:t>
            </a:r>
            <a:r>
              <a:rPr lang="en-US" baseline="30000">
                <a:solidFill>
                  <a:schemeClr val="bg1"/>
                </a:solidFill>
              </a:rPr>
              <a:t>st</a:t>
            </a:r>
            <a:r>
              <a:rPr lang="en-US">
                <a:solidFill>
                  <a:schemeClr val="bg1"/>
                </a:solidFill>
              </a:rPr>
              <a:t> December</a:t>
            </a:r>
          </a:p>
          <a:p>
            <a:r>
              <a:rPr lang="en-US">
                <a:solidFill>
                  <a:schemeClr val="bg1"/>
                </a:solidFill>
              </a:rPr>
              <a:t>Guaranteed delivery of 1,500,000 impressions </a:t>
            </a:r>
            <a:r>
              <a:rPr lang="en-US"/>
              <a:t> </a:t>
            </a:r>
          </a:p>
          <a:p>
            <a:endParaRPr lang="en-US"/>
          </a:p>
          <a:p>
            <a:endParaRPr lang="en-US">
              <a:solidFill>
                <a:schemeClr val="bg1"/>
              </a:solidFill>
            </a:endParaRPr>
          </a:p>
          <a:p>
            <a:r>
              <a:rPr lang="en-US">
                <a:solidFill>
                  <a:schemeClr val="bg1"/>
                </a:solidFill>
              </a:rPr>
              <a:t>Total impressions delivered 1,500,000</a:t>
            </a:r>
          </a:p>
          <a:p>
            <a:r>
              <a:rPr lang="en-US">
                <a:solidFill>
                  <a:schemeClr val="bg1"/>
                </a:solidFill>
              </a:rPr>
              <a:t>Total cost €10,000</a:t>
            </a:r>
          </a:p>
          <a:p>
            <a:endParaRPr lang="en-IE">
              <a:solidFill>
                <a:schemeClr val="bg1"/>
              </a:solidFill>
            </a:endParaRPr>
          </a:p>
        </p:txBody>
      </p:sp>
      <p:pic>
        <p:nvPicPr>
          <p:cNvPr id="4" name="Picture 3" descr="A screenshot of a website&#10;&#10;Description automatically generated">
            <a:extLst>
              <a:ext uri="{FF2B5EF4-FFF2-40B4-BE49-F238E27FC236}">
                <a16:creationId xmlns:a16="http://schemas.microsoft.com/office/drawing/2014/main" id="{A36097D8-30EB-C440-EF2C-D194C1746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534" y="3429000"/>
            <a:ext cx="5331036" cy="258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255A4AD-FF12-CAC0-D19B-212938D81146}"/>
              </a:ext>
            </a:extLst>
          </p:cNvPr>
          <p:cNvPicPr>
            <a:picLocks noChangeAspect="1"/>
          </p:cNvPicPr>
          <p:nvPr/>
        </p:nvPicPr>
        <p:blipFill>
          <a:blip r:embed="rId3"/>
          <a:stretch>
            <a:fillRect/>
          </a:stretch>
        </p:blipFill>
        <p:spPr>
          <a:xfrm>
            <a:off x="8597240" y="675497"/>
            <a:ext cx="2447563" cy="2713391"/>
          </a:xfrm>
          <a:prstGeom prst="rect">
            <a:avLst/>
          </a:prstGeom>
        </p:spPr>
      </p:pic>
    </p:spTree>
    <p:extLst>
      <p:ext uri="{BB962C8B-B14F-4D97-AF65-F5344CB8AC3E}">
        <p14:creationId xmlns:p14="http://schemas.microsoft.com/office/powerpoint/2010/main" val="285456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10D36-DED0-50C5-9AD8-DBCD0778E401}"/>
              </a:ext>
            </a:extLst>
          </p:cNvPr>
          <p:cNvSpPr txBox="1"/>
          <p:nvPr/>
        </p:nvSpPr>
        <p:spPr>
          <a:xfrm>
            <a:off x="518583" y="1040067"/>
            <a:ext cx="5086650" cy="646331"/>
          </a:xfrm>
          <a:prstGeom prst="rect">
            <a:avLst/>
          </a:prstGeom>
          <a:noFill/>
        </p:spPr>
        <p:txBody>
          <a:bodyPr wrap="none" rtlCol="0">
            <a:spAutoFit/>
          </a:bodyPr>
          <a:lstStyle/>
          <a:p>
            <a:pPr algn="ctr"/>
            <a:r>
              <a:rPr lang="en-US" sz="3600">
                <a:solidFill>
                  <a:schemeClr val="bg1"/>
                </a:solidFill>
                <a:latin typeface="Effra Heavy" panose="020B0803020203020204" pitchFamily="34" charset="0"/>
                <a:cs typeface="Effra Heavy" panose="020B0803020203020204" pitchFamily="34" charset="0"/>
              </a:rPr>
              <a:t>Christmas Times Pages</a:t>
            </a:r>
          </a:p>
        </p:txBody>
      </p:sp>
      <p:pic>
        <p:nvPicPr>
          <p:cNvPr id="3" name="Picture 2">
            <a:extLst>
              <a:ext uri="{FF2B5EF4-FFF2-40B4-BE49-F238E27FC236}">
                <a16:creationId xmlns:a16="http://schemas.microsoft.com/office/drawing/2014/main" id="{7823181B-850B-4A0B-5B5A-21BFA01546CD}"/>
              </a:ext>
            </a:extLst>
          </p:cNvPr>
          <p:cNvPicPr>
            <a:picLocks noChangeAspect="1"/>
          </p:cNvPicPr>
          <p:nvPr/>
        </p:nvPicPr>
        <p:blipFill rotWithShape="1">
          <a:blip r:embed="rId2"/>
          <a:srcRect l="6010" r="7884"/>
          <a:stretch/>
        </p:blipFill>
        <p:spPr>
          <a:xfrm>
            <a:off x="7624028" y="464334"/>
            <a:ext cx="3863122" cy="6145866"/>
          </a:xfrm>
          <a:prstGeom prst="rect">
            <a:avLst/>
          </a:prstGeom>
          <a:effectLst/>
        </p:spPr>
      </p:pic>
      <p:sp>
        <p:nvSpPr>
          <p:cNvPr id="4" name="TextBox 3">
            <a:extLst>
              <a:ext uri="{FF2B5EF4-FFF2-40B4-BE49-F238E27FC236}">
                <a16:creationId xmlns:a16="http://schemas.microsoft.com/office/drawing/2014/main" id="{D8FD620B-D233-F683-85AD-45F6A68F00CA}"/>
              </a:ext>
            </a:extLst>
          </p:cNvPr>
          <p:cNvSpPr txBox="1"/>
          <p:nvPr/>
        </p:nvSpPr>
        <p:spPr>
          <a:xfrm>
            <a:off x="518583" y="2150695"/>
            <a:ext cx="6593417" cy="3250121"/>
          </a:xfrm>
          <a:prstGeom prst="rect">
            <a:avLst/>
          </a:prstGeom>
          <a:noFill/>
        </p:spPr>
        <p:txBody>
          <a:bodyPr wrap="square" rtlCol="0">
            <a:spAutoFit/>
          </a:bodyPr>
          <a:lstStyle/>
          <a:p>
            <a:pPr>
              <a:lnSpc>
                <a:spcPct val="90000"/>
              </a:lnSpc>
              <a:spcBef>
                <a:spcPct val="50000"/>
              </a:spcBef>
            </a:pPr>
            <a:r>
              <a:rPr lang="en-US" b="1">
                <a:solidFill>
                  <a:schemeClr val="bg1"/>
                </a:solidFill>
                <a:latin typeface="Effra Light" panose="020B0403020203020204" charset="0"/>
                <a:cs typeface="Effra Light" panose="020B0403020203020204" charset="0"/>
              </a:rPr>
              <a:t>To showcase Christmas gift ideas in the run up to the big day, the Irish Times will also publish a series of composite pages in the main paper throughout December. This placement is sure to offer ample coverage for festive campaigns  this year.</a:t>
            </a:r>
          </a:p>
          <a:p>
            <a:pPr indent="-228600">
              <a:lnSpc>
                <a:spcPct val="90000"/>
              </a:lnSpc>
              <a:spcBef>
                <a:spcPct val="50000"/>
              </a:spcBef>
              <a:buFont typeface="Arial" panose="020B0604020202020204" pitchFamily="34" charset="0"/>
              <a:buChar char="•"/>
            </a:pPr>
            <a:endParaRPr lang="en-US" b="1">
              <a:solidFill>
                <a:schemeClr val="bg1"/>
              </a:solidFill>
              <a:latin typeface="Effra Light" panose="020B0403020203020204" charset="0"/>
              <a:cs typeface="Effra Light" panose="020B0403020203020204" charset="0"/>
            </a:endParaRPr>
          </a:p>
          <a:p>
            <a:pPr>
              <a:lnSpc>
                <a:spcPct val="90000"/>
              </a:lnSpc>
            </a:pPr>
            <a:r>
              <a:rPr lang="en-US" b="1">
                <a:solidFill>
                  <a:schemeClr val="bg1"/>
                </a:solidFill>
                <a:latin typeface="Effra Light" panose="020B0403020203020204" charset="0"/>
                <a:cs typeface="Effra Light" panose="020B0403020203020204" charset="0"/>
              </a:rPr>
              <a:t>Publication dates:</a:t>
            </a:r>
          </a:p>
          <a:p>
            <a:pPr indent="-228600">
              <a:lnSpc>
                <a:spcPct val="90000"/>
              </a:lnSpc>
              <a:buFont typeface="Arial" panose="020B0604020202020204" pitchFamily="34" charset="0"/>
              <a:buChar char="•"/>
            </a:pPr>
            <a:endParaRPr lang="en-US" b="1">
              <a:solidFill>
                <a:schemeClr val="bg1"/>
              </a:solidFill>
              <a:latin typeface="Effra Light" panose="020B0403020203020204" charset="0"/>
              <a:cs typeface="Effra Light" panose="020B0403020203020204" charset="0"/>
            </a:endParaRPr>
          </a:p>
          <a:p>
            <a:pPr lvl="1" indent="-228600">
              <a:lnSpc>
                <a:spcPct val="90000"/>
              </a:lnSpc>
              <a:buFont typeface="Arial" panose="020B0604020202020204" pitchFamily="34" charset="0"/>
              <a:buChar char="•"/>
            </a:pPr>
            <a:r>
              <a:rPr lang="en-US" b="1" i="1">
                <a:solidFill>
                  <a:schemeClr val="bg1"/>
                </a:solidFill>
                <a:latin typeface="Effra Light" panose="020B0403020203020204" charset="0"/>
                <a:cs typeface="Effra Light" panose="020B0403020203020204" charset="0"/>
              </a:rPr>
              <a:t>6</a:t>
            </a:r>
            <a:r>
              <a:rPr lang="en-US" b="1" i="1" baseline="30000">
                <a:solidFill>
                  <a:schemeClr val="bg1"/>
                </a:solidFill>
                <a:latin typeface="Effra Light" panose="020B0403020203020204" charset="0"/>
                <a:cs typeface="Effra Light" panose="020B0403020203020204" charset="0"/>
              </a:rPr>
              <a:t>th</a:t>
            </a:r>
            <a:r>
              <a:rPr lang="en-US" b="1" i="1">
                <a:solidFill>
                  <a:schemeClr val="bg1"/>
                </a:solidFill>
                <a:latin typeface="Effra Light" panose="020B0403020203020204" charset="0"/>
                <a:cs typeface="Effra Light" panose="020B0403020203020204" charset="0"/>
              </a:rPr>
              <a:t> December </a:t>
            </a:r>
          </a:p>
          <a:p>
            <a:pPr lvl="1" indent="-228600">
              <a:lnSpc>
                <a:spcPct val="90000"/>
              </a:lnSpc>
              <a:buFont typeface="Arial" panose="020B0604020202020204" pitchFamily="34" charset="0"/>
              <a:buChar char="•"/>
            </a:pPr>
            <a:r>
              <a:rPr lang="en-US" b="1" i="1">
                <a:solidFill>
                  <a:schemeClr val="bg1"/>
                </a:solidFill>
                <a:latin typeface="Effra Light" panose="020B0403020203020204" charset="0"/>
                <a:cs typeface="Effra Light" panose="020B0403020203020204" charset="0"/>
              </a:rPr>
              <a:t>13</a:t>
            </a:r>
            <a:r>
              <a:rPr lang="en-US" b="1" i="1" baseline="30000">
                <a:solidFill>
                  <a:schemeClr val="bg1"/>
                </a:solidFill>
                <a:latin typeface="Effra Light" panose="020B0403020203020204" charset="0"/>
                <a:cs typeface="Effra Light" panose="020B0403020203020204" charset="0"/>
              </a:rPr>
              <a:t>th</a:t>
            </a:r>
            <a:r>
              <a:rPr lang="en-US" b="1" i="1">
                <a:solidFill>
                  <a:schemeClr val="bg1"/>
                </a:solidFill>
                <a:latin typeface="Effra Light" panose="020B0403020203020204" charset="0"/>
                <a:cs typeface="Effra Light" panose="020B0403020203020204" charset="0"/>
              </a:rPr>
              <a:t> December </a:t>
            </a:r>
          </a:p>
          <a:p>
            <a:pPr>
              <a:lnSpc>
                <a:spcPct val="90000"/>
              </a:lnSpc>
            </a:pPr>
            <a:endParaRPr lang="en-US" b="1">
              <a:solidFill>
                <a:schemeClr val="bg1"/>
              </a:solidFill>
              <a:latin typeface="Effra Light" panose="020B0403020203020204" charset="0"/>
              <a:cs typeface="Effra Light" panose="020B0403020203020204" charset="0"/>
            </a:endParaRPr>
          </a:p>
          <a:p>
            <a:pPr>
              <a:lnSpc>
                <a:spcPct val="90000"/>
              </a:lnSpc>
            </a:pPr>
            <a:r>
              <a:rPr lang="en-US" b="1">
                <a:solidFill>
                  <a:schemeClr val="bg1"/>
                </a:solidFill>
                <a:latin typeface="Effra Light" panose="020B0403020203020204" charset="0"/>
                <a:cs typeface="Effra Light" panose="020B0403020203020204" charset="0"/>
              </a:rPr>
              <a:t>Cost: €800 plus vat  (includes 30k digital ad impressions)</a:t>
            </a:r>
          </a:p>
          <a:p>
            <a:endParaRPr lang="en-IE"/>
          </a:p>
        </p:txBody>
      </p:sp>
    </p:spTree>
    <p:extLst>
      <p:ext uri="{BB962C8B-B14F-4D97-AF65-F5344CB8AC3E}">
        <p14:creationId xmlns:p14="http://schemas.microsoft.com/office/powerpoint/2010/main" val="1954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98C576-F28E-9267-89F1-0838D677F93C}"/>
              </a:ext>
            </a:extLst>
          </p:cNvPr>
          <p:cNvSpPr txBox="1"/>
          <p:nvPr/>
        </p:nvSpPr>
        <p:spPr>
          <a:xfrm>
            <a:off x="367236" y="575755"/>
            <a:ext cx="5516255" cy="646331"/>
          </a:xfrm>
          <a:prstGeom prst="rect">
            <a:avLst/>
          </a:prstGeom>
          <a:noFill/>
        </p:spPr>
        <p:txBody>
          <a:bodyPr wrap="none" rtlCol="0">
            <a:spAutoFit/>
          </a:bodyPr>
          <a:lstStyle/>
          <a:p>
            <a:r>
              <a:rPr lang="en-US" sz="3600">
                <a:solidFill>
                  <a:schemeClr val="bg1"/>
                </a:solidFill>
                <a:latin typeface="Effra Heavy" panose="020B0803020203020204" pitchFamily="34" charset="0"/>
                <a:cs typeface="Effra Heavy" panose="020B0803020203020204" pitchFamily="34" charset="0"/>
              </a:rPr>
              <a:t>Festive Group Ad Feature</a:t>
            </a:r>
          </a:p>
        </p:txBody>
      </p:sp>
      <p:graphicFrame>
        <p:nvGraphicFramePr>
          <p:cNvPr id="6" name="Table 5">
            <a:extLst>
              <a:ext uri="{FF2B5EF4-FFF2-40B4-BE49-F238E27FC236}">
                <a16:creationId xmlns:a16="http://schemas.microsoft.com/office/drawing/2014/main" id="{1EDDB1A5-0378-1FCE-C268-0C39BB200716}"/>
              </a:ext>
            </a:extLst>
          </p:cNvPr>
          <p:cNvGraphicFramePr>
            <a:graphicFrameLocks noGrp="1"/>
          </p:cNvGraphicFramePr>
          <p:nvPr>
            <p:extLst>
              <p:ext uri="{D42A27DB-BD31-4B8C-83A1-F6EECF244321}">
                <p14:modId xmlns:p14="http://schemas.microsoft.com/office/powerpoint/2010/main" val="4161784965"/>
              </p:ext>
            </p:extLst>
          </p:nvPr>
        </p:nvGraphicFramePr>
        <p:xfrm>
          <a:off x="6250726" y="798598"/>
          <a:ext cx="5723001" cy="5260804"/>
        </p:xfrm>
        <a:graphic>
          <a:graphicData uri="http://schemas.openxmlformats.org/drawingml/2006/table">
            <a:tbl>
              <a:tblPr>
                <a:tableStyleId>{00A15C55-8517-42AA-B614-E9B94910E393}</a:tableStyleId>
              </a:tblPr>
              <a:tblGrid>
                <a:gridCol w="3051502">
                  <a:extLst>
                    <a:ext uri="{9D8B030D-6E8A-4147-A177-3AD203B41FA5}">
                      <a16:colId xmlns:a16="http://schemas.microsoft.com/office/drawing/2014/main" val="4121851988"/>
                    </a:ext>
                  </a:extLst>
                </a:gridCol>
                <a:gridCol w="2671499">
                  <a:extLst>
                    <a:ext uri="{9D8B030D-6E8A-4147-A177-3AD203B41FA5}">
                      <a16:colId xmlns:a16="http://schemas.microsoft.com/office/drawing/2014/main" val="1866172525"/>
                    </a:ext>
                  </a:extLst>
                </a:gridCol>
              </a:tblGrid>
              <a:tr h="620055">
                <a:tc>
                  <a:txBody>
                    <a:bodyPr/>
                    <a:lstStyle/>
                    <a:p>
                      <a:pPr algn="l" fontAlgn="b"/>
                      <a:endParaRPr lang="en-US" sz="1200" b="1" i="0" u="none" strike="noStrike">
                        <a:solidFill>
                          <a:srgbClr val="000000"/>
                        </a:solidFill>
                        <a:effectLst/>
                        <a:latin typeface="Effra" panose="020B0604020202020204" charset="0"/>
                        <a:cs typeface="Effra" panose="020B0604020202020204" charset="0"/>
                      </a:endParaRPr>
                    </a:p>
                    <a:p>
                      <a:pPr algn="l" fontAlgn="b"/>
                      <a:endParaRPr lang="en-US" sz="1200" b="1" i="0" u="none" strike="noStrike">
                        <a:solidFill>
                          <a:srgbClr val="000000"/>
                        </a:solidFill>
                        <a:effectLst/>
                        <a:latin typeface="Effra" panose="020B0604020202020204" charset="0"/>
                        <a:cs typeface="Effra" panose="020B0604020202020204" charset="0"/>
                      </a:endParaRPr>
                    </a:p>
                    <a:p>
                      <a:pPr algn="l" fontAlgn="b"/>
                      <a:endParaRPr lang="en-US" sz="1200" b="1" i="0" u="none" strike="noStrike">
                        <a:solidFill>
                          <a:srgbClr val="000000"/>
                        </a:solidFill>
                        <a:effectLst/>
                        <a:latin typeface="Effra" panose="020B0604020202020204" charset="0"/>
                        <a:cs typeface="Effra" panose="020B0604020202020204" charset="0"/>
                      </a:endParaRPr>
                    </a:p>
                    <a:p>
                      <a:pPr algn="l" fontAlgn="b"/>
                      <a:endParaRPr lang="en-US" sz="1200" b="1" i="0" u="none" strike="noStrike">
                        <a:solidFill>
                          <a:srgbClr val="000000"/>
                        </a:solidFill>
                        <a:effectLst/>
                        <a:latin typeface="Effra" panose="020B0604020202020204" charset="0"/>
                        <a:cs typeface="Effra" panose="020B0604020202020204" charset="0"/>
                      </a:endParaRPr>
                    </a:p>
                  </a:txBody>
                  <a:tcPr marL="6712" marR="6712" marT="671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GB" sz="1200" b="1" i="0" u="none" strike="noStrike">
                        <a:solidFill>
                          <a:srgbClr val="000000"/>
                        </a:solidFill>
                        <a:effectLst/>
                        <a:latin typeface="Effra" panose="020B0604020202020204" charset="0"/>
                        <a:cs typeface="Effra" panose="020B0604020202020204" charset="0"/>
                      </a:endParaRPr>
                    </a:p>
                  </a:txBody>
                  <a:tcPr marL="6712" marR="6712" marT="671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989862"/>
                  </a:ext>
                </a:extLst>
              </a:tr>
              <a:tr h="2168900">
                <a:tc>
                  <a:txBody>
                    <a:bodyPr/>
                    <a:lstStyle/>
                    <a:p>
                      <a:pPr marL="0" indent="0" algn="ctr" fontAlgn="t">
                        <a:buFont typeface="Arial" panose="020B0604020202020204" pitchFamily="34" charset="0"/>
                        <a:buNone/>
                      </a:pPr>
                      <a:r>
                        <a:rPr lang="en-US" sz="1100" b="0" i="0" u="none" strike="noStrike">
                          <a:solidFill>
                            <a:srgbClr val="000000"/>
                          </a:solidFill>
                          <a:effectLst/>
                          <a:latin typeface="Effra Light" panose="020B0403020203020204" charset="0"/>
                          <a:cs typeface="Effra Light" panose="020B0403020203020204" charset="0"/>
                        </a:rPr>
                        <a:t>Live for 2 weeks on site</a:t>
                      </a:r>
                    </a:p>
                    <a:p>
                      <a:pPr marL="0" indent="0" algn="ctr" fontAlgn="t">
                        <a:buFont typeface="Arial" panose="020B0604020202020204" pitchFamily="34" charset="0"/>
                        <a:buNone/>
                      </a:pPr>
                      <a:r>
                        <a:rPr lang="en-US" sz="1100" b="0" i="0" u="none" strike="noStrike">
                          <a:solidFill>
                            <a:srgbClr val="000000"/>
                          </a:solidFill>
                          <a:effectLst/>
                          <a:latin typeface="Effra Light" panose="020B0403020203020204" charset="0"/>
                          <a:cs typeface="Effra Light" panose="020B0403020203020204" charset="0"/>
                        </a:rPr>
                        <a:t>Fixed teaser placement on homepage for a minimum of 2 days</a:t>
                      </a:r>
                    </a:p>
                    <a:p>
                      <a:pPr marL="0" indent="0" algn="ctr" fontAlgn="t">
                        <a:buFont typeface="Arial" panose="020B0604020202020204" pitchFamily="34" charset="0"/>
                        <a:buNone/>
                      </a:pPr>
                      <a:r>
                        <a:rPr lang="en-US" sz="1100" b="0" i="0" u="none" strike="noStrike">
                          <a:solidFill>
                            <a:srgbClr val="000000"/>
                          </a:solidFill>
                          <a:effectLst/>
                          <a:latin typeface="Effra Light" panose="020B0403020203020204" charset="0"/>
                          <a:cs typeface="Effra Light" panose="020B0403020203020204" charset="0"/>
                        </a:rPr>
                        <a:t>Fixed teaser placement on  sub section for minimum of 2 days  </a:t>
                      </a:r>
                    </a:p>
                    <a:p>
                      <a:pPr marL="0" indent="0" algn="ctr" fontAlgn="t">
                        <a:buFont typeface="Arial" panose="020B0604020202020204" pitchFamily="34" charset="0"/>
                        <a:buNone/>
                      </a:pPr>
                      <a:r>
                        <a:rPr lang="en-US" sz="1100" b="0" i="0" u="none" strike="noStrike">
                          <a:solidFill>
                            <a:srgbClr val="000000"/>
                          </a:solidFill>
                          <a:effectLst/>
                          <a:latin typeface="Effra Light" panose="020B0403020203020204" charset="0"/>
                          <a:cs typeface="Effra Light" panose="020B0403020203020204" charset="0"/>
                        </a:rPr>
                        <a:t>200K imps ROS article teasers over 2 weeks</a:t>
                      </a:r>
                    </a:p>
                    <a:p>
                      <a:pPr marL="0" indent="0" algn="ctr" fontAlgn="t">
                        <a:buFont typeface="Arial" panose="020B0604020202020204" pitchFamily="34" charset="0"/>
                        <a:buNone/>
                      </a:pPr>
                      <a:r>
                        <a:rPr lang="en-US" sz="1100" b="0" i="0" u="none" strike="noStrike">
                          <a:solidFill>
                            <a:srgbClr val="000000"/>
                          </a:solidFill>
                          <a:effectLst/>
                          <a:latin typeface="Effra Light" panose="020B0403020203020204" charset="0"/>
                          <a:cs typeface="Effra Light" panose="020B0403020203020204" charset="0"/>
                        </a:rPr>
                        <a:t>ROS Article teaser at the footer of articles</a:t>
                      </a:r>
                    </a:p>
                    <a:p>
                      <a:pPr marL="0" indent="0" algn="ctr" fontAlgn="t">
                        <a:buFont typeface="Arial" panose="020B0604020202020204" pitchFamily="34" charset="0"/>
                        <a:buNone/>
                      </a:pPr>
                      <a:r>
                        <a:rPr lang="en-US" sz="1100" b="0" i="0" u="none" strike="noStrike">
                          <a:solidFill>
                            <a:srgbClr val="000000"/>
                          </a:solidFill>
                          <a:effectLst/>
                          <a:latin typeface="Effra Light" panose="020B0403020203020204" charset="0"/>
                          <a:cs typeface="Effra Light" panose="020B0403020203020204" charset="0"/>
                        </a:rPr>
                        <a:t> Facebook ad – targeting Irish Times followers and readers that are within the clients target audience. – minimum reach of 20,000 people. </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endParaRPr lang="en-US" sz="1100" b="0" i="0" kern="1200">
                        <a:solidFill>
                          <a:schemeClr val="dk1"/>
                        </a:solidFill>
                        <a:effectLst/>
                        <a:latin typeface="Effra Light" panose="020B0403020203020204" charset="0"/>
                        <a:ea typeface="+mn-ea"/>
                        <a:cs typeface="Effra Light" panose="020B0403020203020204" charset="0"/>
                      </a:endParaRPr>
                    </a:p>
                    <a:p>
                      <a:pPr marL="0" indent="0" algn="ctr" fontAlgn="base">
                        <a:buFont typeface="Arial" panose="020B0604020202020204" pitchFamily="34" charset="0"/>
                        <a:buNone/>
                      </a:pPr>
                      <a:r>
                        <a:rPr lang="en-US" sz="1100" b="0" i="0" kern="1200">
                          <a:solidFill>
                            <a:schemeClr val="dk1"/>
                          </a:solidFill>
                          <a:effectLst/>
                          <a:latin typeface="Effra Light" panose="020B0403020203020204" charset="0"/>
                          <a:ea typeface="+mn-ea"/>
                          <a:cs typeface="Effra Light" panose="020B0403020203020204" charset="0"/>
                        </a:rPr>
                        <a:t>Live for 2 weeks on site</a:t>
                      </a:r>
                    </a:p>
                    <a:p>
                      <a:pPr marL="0" indent="0" algn="ctr" fontAlgn="base">
                        <a:buFont typeface="Arial" panose="020B0604020202020204" pitchFamily="34" charset="0"/>
                        <a:buNone/>
                      </a:pPr>
                      <a:r>
                        <a:rPr lang="en-US" sz="1100" b="0" i="0" kern="1200">
                          <a:solidFill>
                            <a:schemeClr val="dk1"/>
                          </a:solidFill>
                          <a:effectLst/>
                          <a:latin typeface="Effra Light" panose="020B0403020203020204" charset="0"/>
                          <a:ea typeface="+mn-ea"/>
                          <a:cs typeface="Effra Light" panose="020B0403020203020204" charset="0"/>
                        </a:rPr>
                        <a:t>Native header with fixed position on IE Homepage for 24 hours​+</a:t>
                      </a:r>
                    </a:p>
                    <a:p>
                      <a:pPr marL="0" indent="0" algn="ctr" fontAlgn="base">
                        <a:buFont typeface="Arial" panose="020B0604020202020204" pitchFamily="34" charset="0"/>
                        <a:buNone/>
                      </a:pPr>
                      <a:r>
                        <a:rPr lang="en-US" sz="1100" b="0" i="0" kern="1200">
                          <a:solidFill>
                            <a:schemeClr val="dk1"/>
                          </a:solidFill>
                          <a:effectLst/>
                          <a:latin typeface="Effra Light" panose="020B0403020203020204" charset="0"/>
                          <a:ea typeface="+mn-ea"/>
                          <a:cs typeface="Effra Light" panose="020B0403020203020204" charset="0"/>
                        </a:rPr>
                        <a:t>Teaser on sub section- 24 hours+</a:t>
                      </a:r>
                    </a:p>
                    <a:p>
                      <a:pPr marL="0" indent="0" algn="ctr" fontAlgn="base">
                        <a:buFont typeface="Arial" panose="020B0604020202020204" pitchFamily="34" charset="0"/>
                        <a:buNone/>
                      </a:pPr>
                      <a:r>
                        <a:rPr lang="en-US" sz="1100" b="0" i="0" kern="1200">
                          <a:solidFill>
                            <a:schemeClr val="dk1"/>
                          </a:solidFill>
                          <a:effectLst/>
                          <a:latin typeface="Effra Light" panose="020B0403020203020204" charset="0"/>
                          <a:ea typeface="+mn-ea"/>
                          <a:cs typeface="Effra Light" panose="020B0403020203020204" charset="0"/>
                        </a:rPr>
                        <a:t>Native headers targeted contextually and by audience​</a:t>
                      </a:r>
                    </a:p>
                    <a:p>
                      <a:pPr marL="0" indent="0" algn="ctr" fontAlgn="base">
                        <a:buFont typeface="Arial" panose="020B0604020202020204" pitchFamily="34" charset="0"/>
                        <a:buNone/>
                      </a:pPr>
                      <a:r>
                        <a:rPr lang="en-US" sz="1100" b="0" i="0" kern="1200">
                          <a:solidFill>
                            <a:schemeClr val="dk1"/>
                          </a:solidFill>
                          <a:effectLst/>
                          <a:latin typeface="Effra Light" panose="020B0403020203020204" charset="0"/>
                          <a:ea typeface="+mn-ea"/>
                          <a:cs typeface="Effra Light" panose="020B0403020203020204" charset="0"/>
                        </a:rPr>
                        <a:t>200k imps ROS MPUs</a:t>
                      </a:r>
                    </a:p>
                    <a:p>
                      <a:pPr marL="0" indent="0" algn="ctr" fontAlgn="base">
                        <a:buFont typeface="Arial" panose="020B0604020202020204" pitchFamily="34" charset="0"/>
                        <a:buNone/>
                      </a:pPr>
                      <a:r>
                        <a:rPr lang="en-US" sz="1100" b="0" i="0" kern="1200">
                          <a:solidFill>
                            <a:schemeClr val="dk1"/>
                          </a:solidFill>
                          <a:effectLst/>
                          <a:latin typeface="Effra Light" panose="020B0403020203020204" charset="0"/>
                          <a:ea typeface="+mn-ea"/>
                          <a:cs typeface="Effra Light" panose="020B0403020203020204" charset="0"/>
                        </a:rPr>
                        <a:t>2 x social posts to drive traffic to the article page​  (FB &amp; Tw)</a:t>
                      </a:r>
                    </a:p>
                    <a:p>
                      <a:pPr marL="0" indent="0" algn="ctr" fontAlgn="base">
                        <a:buFont typeface="Arial" panose="020B0604020202020204" pitchFamily="34" charset="0"/>
                        <a:buNone/>
                      </a:pPr>
                      <a:r>
                        <a:rPr lang="en-US" sz="1100" b="0" i="0" kern="1200">
                          <a:solidFill>
                            <a:schemeClr val="dk1"/>
                          </a:solidFill>
                          <a:effectLst/>
                          <a:latin typeface="Effra Light" panose="020B0403020203020204" charset="0"/>
                          <a:ea typeface="+mn-ea"/>
                          <a:cs typeface="Effra Light" panose="020B0403020203020204" charset="0"/>
                        </a:rPr>
                        <a:t>Featured on Sponsored Dash on IE Homepage</a:t>
                      </a:r>
                    </a:p>
                    <a:p>
                      <a:pPr algn="ctr"/>
                      <a:endParaRPr lang="en-US" sz="1100" b="0" i="0" kern="1200">
                        <a:solidFill>
                          <a:schemeClr val="dk1"/>
                        </a:solidFill>
                        <a:effectLst/>
                        <a:latin typeface="Effra Light" panose="020B0403020203020204" charset="0"/>
                        <a:ea typeface="+mn-ea"/>
                        <a:cs typeface="Effra Light" panose="020B0403020203020204" charset="0"/>
                      </a:endParaRPr>
                    </a:p>
                    <a:p>
                      <a:pPr algn="ctr"/>
                      <a:endParaRPr lang="en-US" sz="1100" b="0" i="0" kern="1200">
                        <a:solidFill>
                          <a:schemeClr val="dk1"/>
                        </a:solidFill>
                        <a:effectLst/>
                        <a:latin typeface="Effra Light" panose="020B0403020203020204" charset="0"/>
                        <a:ea typeface="+mn-ea"/>
                        <a:cs typeface="Effra Light" panose="020B0403020203020204" charset="0"/>
                      </a:endParaRPr>
                    </a:p>
                  </a:txBody>
                  <a:tcPr marL="6712" marR="6712" marT="671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3316573"/>
                  </a:ext>
                </a:extLst>
              </a:tr>
              <a:tr h="2168900">
                <a:tc>
                  <a:txBody>
                    <a:bodyPr/>
                    <a:lstStyle/>
                    <a:p>
                      <a:pPr marL="0" indent="0" algn="ctr" fontAlgn="t">
                        <a:buFont typeface="Arial" panose="020B0604020202020204" pitchFamily="34" charset="0"/>
                        <a:buNone/>
                      </a:pPr>
                      <a:endParaRPr lang="en-US" sz="1100" u="none" strike="noStrike">
                        <a:effectLst/>
                        <a:latin typeface="Effra Light" panose="020B0403020203020204" charset="0"/>
                        <a:cs typeface="Effra Light" panose="020B0403020203020204" charset="0"/>
                      </a:endParaRPr>
                    </a:p>
                    <a:p>
                      <a:pPr marL="0" indent="0" algn="ctr" fontAlgn="t">
                        <a:buFont typeface="Arial" panose="020B0604020202020204" pitchFamily="34" charset="0"/>
                        <a:buNone/>
                      </a:pPr>
                      <a:endParaRPr lang="en-US" sz="1100" u="none" strike="noStrike">
                        <a:effectLst/>
                        <a:latin typeface="Effra Light" panose="020B0403020203020204" charset="0"/>
                        <a:cs typeface="Effra Light" panose="020B0403020203020204" charset="0"/>
                      </a:endParaRPr>
                    </a:p>
                    <a:p>
                      <a:pPr marL="0" indent="0" algn="ctr" fontAlgn="t">
                        <a:buFont typeface="Arial" panose="020B0604020202020204" pitchFamily="34" charset="0"/>
                        <a:buNone/>
                      </a:pPr>
                      <a:endParaRPr lang="en-US" sz="1100" u="none" strike="noStrike">
                        <a:effectLst/>
                        <a:latin typeface="Effra Light" panose="020B0403020203020204" charset="0"/>
                        <a:cs typeface="Effra Light" panose="020B0403020203020204" charset="0"/>
                      </a:endParaRPr>
                    </a:p>
                    <a:p>
                      <a:pPr marL="0" indent="0" algn="ctr" fontAlgn="t">
                        <a:buFont typeface="Arial" panose="020B0604020202020204" pitchFamily="34" charset="0"/>
                        <a:buNone/>
                      </a:pPr>
                      <a:r>
                        <a:rPr lang="en-US" sz="1100" u="none" strike="noStrike">
                          <a:effectLst/>
                          <a:latin typeface="Effra Light" panose="020B0403020203020204" charset="0"/>
                          <a:cs typeface="Effra Light" panose="020B0403020203020204" charset="0"/>
                        </a:rPr>
                        <a:t>Live for 2 weeks on site</a:t>
                      </a:r>
                    </a:p>
                    <a:p>
                      <a:pPr marL="0" indent="0" algn="ctr" fontAlgn="t">
                        <a:buFont typeface="Arial" panose="020B0604020202020204" pitchFamily="34" charset="0"/>
                        <a:buNone/>
                      </a:pPr>
                      <a:r>
                        <a:rPr lang="en-US" sz="1100" u="none" strike="noStrike">
                          <a:effectLst/>
                          <a:latin typeface="Effra Light" panose="020B0403020203020204" charset="0"/>
                          <a:cs typeface="Effra Light" panose="020B0403020203020204" charset="0"/>
                        </a:rPr>
                        <a:t>Teaser on main homepage- 24hours +</a:t>
                      </a:r>
                    </a:p>
                    <a:p>
                      <a:pPr marL="0" indent="0" algn="ctr" fontAlgn="t">
                        <a:buFont typeface="Arial" panose="020B0604020202020204" pitchFamily="34" charset="0"/>
                        <a:buNone/>
                      </a:pPr>
                      <a:r>
                        <a:rPr lang="en-US" sz="1100" u="none" strike="noStrike">
                          <a:effectLst/>
                          <a:latin typeface="Effra Light" panose="020B0403020203020204" charset="0"/>
                          <a:cs typeface="Effra Light" panose="020B0403020203020204" charset="0"/>
                        </a:rPr>
                        <a:t>Teaser on sub section- 24 hours+</a:t>
                      </a:r>
                    </a:p>
                    <a:p>
                      <a:pPr marL="0" indent="0" algn="ctr" fontAlgn="t">
                        <a:buFont typeface="Arial" panose="020B0604020202020204" pitchFamily="34" charset="0"/>
                        <a:buNone/>
                      </a:pPr>
                      <a:r>
                        <a:rPr lang="en-US" sz="1100" u="none" strike="noStrike">
                          <a:effectLst/>
                          <a:latin typeface="Effra Light" panose="020B0403020203020204" charset="0"/>
                          <a:cs typeface="Effra Light" panose="020B0403020203020204" charset="0"/>
                        </a:rPr>
                        <a:t>Rotational MPU teasers - minimum 200,000 impressions </a:t>
                      </a:r>
                      <a:br>
                        <a:rPr lang="en-US" sz="1100" u="none" strike="noStrike">
                          <a:effectLst/>
                          <a:latin typeface="Effra Light" panose="020B0403020203020204" charset="0"/>
                          <a:cs typeface="Effra Light" panose="020B0403020203020204" charset="0"/>
                        </a:rPr>
                      </a:br>
                      <a:r>
                        <a:rPr lang="en-US" sz="1100" u="none" strike="noStrike">
                          <a:effectLst/>
                          <a:latin typeface="Effra Light" panose="020B0403020203020204" charset="0"/>
                          <a:cs typeface="Effra Light" panose="020B0403020203020204" charset="0"/>
                        </a:rPr>
                        <a:t>2x social posts (1 X Tw, 1 X FB Ad targeted to a relevant audience of a 20K users)</a:t>
                      </a:r>
                      <a:br>
                        <a:rPr lang="en-US" sz="1100" u="none" strike="noStrike">
                          <a:effectLst/>
                          <a:latin typeface="Effra Light" panose="020B0403020203020204" charset="0"/>
                          <a:cs typeface="Effra Light" panose="020B0403020203020204" charset="0"/>
                        </a:rPr>
                      </a:br>
                      <a:endParaRPr lang="en-US" sz="1100" b="0" i="0" u="none" strike="noStrike">
                        <a:solidFill>
                          <a:srgbClr val="000000"/>
                        </a:solidFill>
                        <a:effectLst/>
                        <a:latin typeface="Effra Light" panose="020B0403020203020204" charset="0"/>
                        <a:cs typeface="Effra Light" panose="020B040302020302020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rtl="0" fontAlgn="base">
                        <a:buFont typeface="Arial" panose="020B0604020202020204" pitchFamily="34" charset="0"/>
                        <a:buNone/>
                      </a:pPr>
                      <a:r>
                        <a:rPr lang="en-GB" sz="1100" b="0" i="0" u="none" strike="noStrike" kern="1200">
                          <a:solidFill>
                            <a:schemeClr val="dk1"/>
                          </a:solidFill>
                          <a:effectLst/>
                          <a:latin typeface="Effra Light" panose="020B0403020203020204" charset="0"/>
                          <a:ea typeface="+mn-ea"/>
                          <a:cs typeface="Effra Light" panose="020B0403020203020204" charset="0"/>
                        </a:rPr>
                        <a:t>Live for 2 weeks on site</a:t>
                      </a:r>
                    </a:p>
                    <a:p>
                      <a:pPr marL="0" indent="0" algn="ctr" rtl="0" fontAlgn="base">
                        <a:buFont typeface="Arial" panose="020B0604020202020204" pitchFamily="34" charset="0"/>
                        <a:buNone/>
                      </a:pPr>
                      <a:r>
                        <a:rPr lang="en-GB" sz="1100" b="0" i="0" u="none" strike="noStrike" kern="1200">
                          <a:solidFill>
                            <a:schemeClr val="dk1"/>
                          </a:solidFill>
                          <a:effectLst/>
                          <a:latin typeface="Effra Light" panose="020B0403020203020204" charset="0"/>
                          <a:ea typeface="+mn-ea"/>
                          <a:cs typeface="Effra Light" panose="020B0403020203020204" charset="0"/>
                        </a:rPr>
                        <a:t>Teaser on main homepage- 24 Hours +</a:t>
                      </a:r>
                    </a:p>
                    <a:p>
                      <a:pPr marL="0" indent="0" algn="ctr" rtl="0" fontAlgn="base">
                        <a:buFont typeface="Arial" panose="020B0604020202020204" pitchFamily="34" charset="0"/>
                        <a:buNone/>
                      </a:pPr>
                      <a:r>
                        <a:rPr lang="en-GB" sz="1100" b="0" i="0" u="none" strike="noStrike" kern="1200">
                          <a:solidFill>
                            <a:schemeClr val="dk1"/>
                          </a:solidFill>
                          <a:effectLst/>
                          <a:latin typeface="Effra Light" panose="020B0403020203020204" charset="0"/>
                          <a:ea typeface="+mn-ea"/>
                          <a:cs typeface="Effra Light" panose="020B0403020203020204" charset="0"/>
                        </a:rPr>
                        <a:t>Teaser on sub section-, 24 hours+ </a:t>
                      </a:r>
                    </a:p>
                    <a:p>
                      <a:pPr marL="0" indent="0" algn="ctr" rtl="0" fontAlgn="base">
                        <a:buFont typeface="Arial" panose="020B0604020202020204" pitchFamily="34" charset="0"/>
                        <a:buNone/>
                      </a:pPr>
                      <a:r>
                        <a:rPr lang="en-GB" sz="1100" b="0" i="0" u="none" strike="noStrike" kern="1200">
                          <a:solidFill>
                            <a:schemeClr val="dk1"/>
                          </a:solidFill>
                          <a:effectLst/>
                          <a:latin typeface="Effra Light" panose="020B0403020203020204" charset="0"/>
                          <a:ea typeface="+mn-ea"/>
                          <a:cs typeface="Effra Light" panose="020B0403020203020204" charset="0"/>
                        </a:rPr>
                        <a:t>ROS teaser at the footer of other sponsored articles</a:t>
                      </a:r>
                    </a:p>
                    <a:p>
                      <a:pPr marL="0" indent="0" algn="ctr" rtl="0" fontAlgn="base">
                        <a:buFont typeface="Arial" panose="020B0604020202020204" pitchFamily="34" charset="0"/>
                        <a:buNone/>
                      </a:pPr>
                      <a:r>
                        <a:rPr lang="en-GB" sz="1100" b="0" i="0" u="none" strike="noStrike" kern="1200">
                          <a:solidFill>
                            <a:schemeClr val="dk1"/>
                          </a:solidFill>
                          <a:effectLst/>
                          <a:latin typeface="Effra Light" panose="020B0403020203020204" charset="0"/>
                          <a:ea typeface="+mn-ea"/>
                          <a:cs typeface="Effra Light" panose="020B0403020203020204" charset="0"/>
                        </a:rPr>
                        <a:t>100k+ Imps-ROS article teasers</a:t>
                      </a:r>
                    </a:p>
                    <a:p>
                      <a:pPr marL="0" indent="0" algn="ctr" rtl="0" fontAlgn="base">
                        <a:buFont typeface="Arial" panose="020B0604020202020204" pitchFamily="34" charset="0"/>
                        <a:buNone/>
                      </a:pPr>
                      <a:r>
                        <a:rPr lang="en-GB" sz="1100" b="0" i="0" u="none" strike="noStrike" kern="1200">
                          <a:solidFill>
                            <a:schemeClr val="dk1"/>
                          </a:solidFill>
                          <a:effectLst/>
                          <a:latin typeface="Effra Light" panose="020B0403020203020204" charset="0"/>
                          <a:ea typeface="+mn-ea"/>
                          <a:cs typeface="Effra Light" panose="020B0403020203020204" charset="0"/>
                        </a:rPr>
                        <a:t>2x social posts to drive traffic to the article page</a:t>
                      </a:r>
                      <a:r>
                        <a:rPr lang="en-US" sz="1100" b="0" i="0" kern="1200">
                          <a:solidFill>
                            <a:schemeClr val="dk1"/>
                          </a:solidFill>
                          <a:effectLst/>
                          <a:latin typeface="Effra Light" panose="020B0403020203020204" charset="0"/>
                          <a:ea typeface="+mn-ea"/>
                          <a:cs typeface="Effra Light" panose="020B0403020203020204" charset="0"/>
                        </a:rPr>
                        <a:t>​</a:t>
                      </a:r>
                    </a:p>
                    <a:p>
                      <a:pPr marL="0" indent="0" algn="ctr" rtl="0" fontAlgn="base">
                        <a:buFont typeface="Arial" panose="020B0604020202020204" pitchFamily="34" charset="0"/>
                        <a:buNone/>
                      </a:pPr>
                      <a:r>
                        <a:rPr lang="en-US" sz="1100" b="0" i="0" kern="1200">
                          <a:solidFill>
                            <a:schemeClr val="dk1"/>
                          </a:solidFill>
                          <a:effectLst/>
                          <a:latin typeface="Effra Light" panose="020B0403020203020204" charset="0"/>
                          <a:ea typeface="+mn-ea"/>
                          <a:cs typeface="Effra Light" panose="020B0403020203020204" charset="0"/>
                        </a:rPr>
                        <a:t>Featured on Sponsored Dash on site</a:t>
                      </a:r>
                    </a:p>
                    <a:p>
                      <a:pPr algn="ctr"/>
                      <a:endParaRPr lang="en-US" sz="1100" b="0" i="0" kern="1200">
                        <a:solidFill>
                          <a:schemeClr val="dk1"/>
                        </a:solidFill>
                        <a:effectLst/>
                        <a:latin typeface="Effra Light" panose="020B0403020203020204" charset="0"/>
                        <a:ea typeface="+mn-ea"/>
                        <a:cs typeface="Effra Light" panose="020B0403020203020204" charset="0"/>
                      </a:endParaRPr>
                    </a:p>
                  </a:txBody>
                  <a:tcPr marL="6712" marR="6712" marT="671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2010329"/>
                  </a:ext>
                </a:extLst>
              </a:tr>
            </a:tbl>
          </a:graphicData>
        </a:graphic>
      </p:graphicFrame>
      <p:sp>
        <p:nvSpPr>
          <p:cNvPr id="7" name="TextBox 6">
            <a:extLst>
              <a:ext uri="{FF2B5EF4-FFF2-40B4-BE49-F238E27FC236}">
                <a16:creationId xmlns:a16="http://schemas.microsoft.com/office/drawing/2014/main" id="{74FE6479-6C91-6750-3538-74BCBA4B2483}"/>
              </a:ext>
            </a:extLst>
          </p:cNvPr>
          <p:cNvSpPr txBox="1"/>
          <p:nvPr/>
        </p:nvSpPr>
        <p:spPr>
          <a:xfrm>
            <a:off x="367236" y="1222086"/>
            <a:ext cx="5242920" cy="3139321"/>
          </a:xfrm>
          <a:prstGeom prst="rect">
            <a:avLst/>
          </a:prstGeom>
          <a:noFill/>
        </p:spPr>
        <p:txBody>
          <a:bodyPr wrap="square" rtlCol="0">
            <a:spAutoFit/>
          </a:bodyPr>
          <a:lstStyle/>
          <a:p>
            <a:r>
              <a:rPr lang="en-IE" sz="1800" b="1">
                <a:solidFill>
                  <a:schemeClr val="bg1"/>
                </a:solidFill>
                <a:latin typeface="Effra Light" panose="020B0403020203020204" charset="0"/>
                <a:cs typeface="Effra Light" panose="020B0403020203020204" charset="0"/>
              </a:rPr>
              <a:t>This Christmas, reach our extensive audience of seasonal shoppers across the Irish Times Network, with native coverage on our premium indigenous platforms- Irishtimes.com, Irish Examiner.com, BreakingNews.ie and Echo Live.ie.</a:t>
            </a:r>
          </a:p>
          <a:p>
            <a:endParaRPr lang="en-IE" sz="1800" b="1">
              <a:solidFill>
                <a:schemeClr val="bg1"/>
              </a:solidFill>
              <a:latin typeface="Effra Light" panose="020B0403020203020204" charset="0"/>
              <a:cs typeface="Effra Light" panose="020B0403020203020204" charset="0"/>
            </a:endParaRPr>
          </a:p>
          <a:p>
            <a:r>
              <a:rPr lang="en-IE" sz="1800" b="1">
                <a:solidFill>
                  <a:schemeClr val="bg1"/>
                </a:solidFill>
                <a:latin typeface="Effra Light" panose="020B0403020203020204" charset="0"/>
                <a:cs typeface="Effra Light" panose="020B0403020203020204" charset="0"/>
              </a:rPr>
              <a:t>Here, client-supplied content will live natively on all sites for 2 weeks in the lead up to Christmas, essentially offering a native content roadblock for maximum coverage across group platforms.</a:t>
            </a:r>
          </a:p>
          <a:p>
            <a:endParaRPr lang="en-IE"/>
          </a:p>
        </p:txBody>
      </p:sp>
      <p:sp>
        <p:nvSpPr>
          <p:cNvPr id="8" name="TextBox 7">
            <a:extLst>
              <a:ext uri="{FF2B5EF4-FFF2-40B4-BE49-F238E27FC236}">
                <a16:creationId xmlns:a16="http://schemas.microsoft.com/office/drawing/2014/main" id="{84B13718-26AE-9DA3-8F63-9779C3B05377}"/>
              </a:ext>
            </a:extLst>
          </p:cNvPr>
          <p:cNvSpPr txBox="1"/>
          <p:nvPr/>
        </p:nvSpPr>
        <p:spPr>
          <a:xfrm>
            <a:off x="448929" y="4151301"/>
            <a:ext cx="5270364" cy="2031325"/>
          </a:xfrm>
          <a:prstGeom prst="rect">
            <a:avLst/>
          </a:prstGeom>
          <a:noFill/>
        </p:spPr>
        <p:txBody>
          <a:bodyPr wrap="square" rtlCol="0">
            <a:spAutoFit/>
          </a:bodyPr>
          <a:lstStyle/>
          <a:p>
            <a:pPr marL="0" indent="0">
              <a:spcBef>
                <a:spcPts val="0"/>
              </a:spcBef>
              <a:buNone/>
              <a:defRPr/>
            </a:pPr>
            <a:r>
              <a:rPr lang="en-US" sz="1800" b="1">
                <a:solidFill>
                  <a:schemeClr val="bg1"/>
                </a:solidFill>
                <a:latin typeface="Effra Light" panose="020B0403020203020204" charset="0"/>
                <a:cs typeface="Effra Light" panose="020B0403020203020204" charset="0"/>
              </a:rPr>
              <a:t>Guaranteed Views: 6,000</a:t>
            </a:r>
          </a:p>
          <a:p>
            <a:pPr marL="0" indent="0">
              <a:spcBef>
                <a:spcPts val="0"/>
              </a:spcBef>
              <a:buNone/>
              <a:defRPr/>
            </a:pPr>
            <a:endParaRPr lang="en-US" sz="1800" b="1">
              <a:solidFill>
                <a:schemeClr val="bg1"/>
              </a:solidFill>
              <a:latin typeface="Effra Light" panose="020B0403020203020204" charset="0"/>
              <a:cs typeface="Effra Light" panose="020B0403020203020204" charset="0"/>
            </a:endParaRPr>
          </a:p>
          <a:p>
            <a:pPr marL="0" indent="0">
              <a:spcBef>
                <a:spcPts val="0"/>
              </a:spcBef>
              <a:buNone/>
              <a:defRPr/>
            </a:pPr>
            <a:r>
              <a:rPr lang="en-US" sz="1800" b="1">
                <a:solidFill>
                  <a:schemeClr val="bg1"/>
                </a:solidFill>
                <a:latin typeface="Effra Light" panose="020B0403020203020204" charset="0"/>
                <a:cs typeface="Effra Light" panose="020B0403020203020204" charset="0"/>
              </a:rPr>
              <a:t>Total Cost: €5,000</a:t>
            </a:r>
          </a:p>
          <a:p>
            <a:pPr marL="0" indent="0">
              <a:spcBef>
                <a:spcPts val="0"/>
              </a:spcBef>
              <a:buNone/>
              <a:defRPr/>
            </a:pPr>
            <a:endParaRPr lang="en-US" sz="1800" b="1">
              <a:solidFill>
                <a:schemeClr val="bg1"/>
              </a:solidFill>
              <a:latin typeface="Effra Light" panose="020B0403020203020204" charset="0"/>
              <a:cs typeface="Effra Light" panose="020B0403020203020204" charset="0"/>
            </a:endParaRPr>
          </a:p>
          <a:p>
            <a:pPr marL="0" indent="0">
              <a:spcBef>
                <a:spcPts val="0"/>
              </a:spcBef>
              <a:buNone/>
              <a:defRPr/>
            </a:pPr>
            <a:r>
              <a:rPr lang="en-US" sz="1800" b="1" i="1">
                <a:solidFill>
                  <a:schemeClr val="bg1"/>
                </a:solidFill>
                <a:latin typeface="Effra Light" panose="020B0403020203020204" charset="0"/>
                <a:cs typeface="Effra Light" panose="020B0403020203020204" charset="0"/>
              </a:rPr>
              <a:t>Promotional elements as part of the campaigns are detailed opposite, per platform.</a:t>
            </a:r>
          </a:p>
          <a:p>
            <a:endParaRPr lang="en-IE"/>
          </a:p>
        </p:txBody>
      </p:sp>
      <p:pic>
        <p:nvPicPr>
          <p:cNvPr id="9" name="Picture 2">
            <a:extLst>
              <a:ext uri="{FF2B5EF4-FFF2-40B4-BE49-F238E27FC236}">
                <a16:creationId xmlns:a16="http://schemas.microsoft.com/office/drawing/2014/main" id="{9FA57C31-98E3-43E1-D338-8337F84D82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050" b="30785"/>
          <a:stretch/>
        </p:blipFill>
        <p:spPr bwMode="auto">
          <a:xfrm>
            <a:off x="6531438" y="898921"/>
            <a:ext cx="2244090" cy="533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rish Examiner">
            <a:extLst>
              <a:ext uri="{FF2B5EF4-FFF2-40B4-BE49-F238E27FC236}">
                <a16:creationId xmlns:a16="http://schemas.microsoft.com/office/drawing/2014/main" id="{2C80B4B6-B628-72DB-6E71-426FC85624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222" b="36504"/>
          <a:stretch/>
        </p:blipFill>
        <p:spPr bwMode="auto">
          <a:xfrm>
            <a:off x="9372195" y="1021365"/>
            <a:ext cx="2207037" cy="3276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reakingNews.ie | Irish News | Breaking News from Ireland">
            <a:extLst>
              <a:ext uri="{FF2B5EF4-FFF2-40B4-BE49-F238E27FC236}">
                <a16:creationId xmlns:a16="http://schemas.microsoft.com/office/drawing/2014/main" id="{4DD18C6B-E554-5245-1531-ED58ED6F88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32" t="40031" r="17532" b="38433"/>
          <a:stretch/>
        </p:blipFill>
        <p:spPr bwMode="auto">
          <a:xfrm>
            <a:off x="6736953" y="3988851"/>
            <a:ext cx="1938034" cy="3421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The Echo: Cork news and sport - Echolive">
            <a:extLst>
              <a:ext uri="{FF2B5EF4-FFF2-40B4-BE49-F238E27FC236}">
                <a16:creationId xmlns:a16="http://schemas.microsoft.com/office/drawing/2014/main" id="{F3B1ABAF-C5E0-641B-1988-4D88A80F3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7642" y="3998648"/>
            <a:ext cx="1586003" cy="30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46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5F953-C2CA-C0EB-ACAC-DEF33474C6FC}"/>
              </a:ext>
            </a:extLst>
          </p:cNvPr>
          <p:cNvPicPr>
            <a:picLocks noChangeAspect="1"/>
          </p:cNvPicPr>
          <p:nvPr/>
        </p:nvPicPr>
        <p:blipFill>
          <a:blip r:embed="rId3"/>
          <a:stretch>
            <a:fillRect/>
          </a:stretch>
        </p:blipFill>
        <p:spPr>
          <a:xfrm>
            <a:off x="0" y="-22428"/>
            <a:ext cx="12192000" cy="6880428"/>
          </a:xfrm>
          <a:prstGeom prst="rect">
            <a:avLst/>
          </a:prstGeom>
        </p:spPr>
      </p:pic>
      <p:sp>
        <p:nvSpPr>
          <p:cNvPr id="3" name="Rectangle 2">
            <a:extLst>
              <a:ext uri="{FF2B5EF4-FFF2-40B4-BE49-F238E27FC236}">
                <a16:creationId xmlns:a16="http://schemas.microsoft.com/office/drawing/2014/main" id="{DD0E3944-C3A0-8264-D138-758B360C49C6}"/>
              </a:ext>
            </a:extLst>
          </p:cNvPr>
          <p:cNvSpPr/>
          <p:nvPr/>
        </p:nvSpPr>
        <p:spPr>
          <a:xfrm>
            <a:off x="0"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AAA48BBD-8230-D925-8752-DACAB9EDBE59}"/>
              </a:ext>
            </a:extLst>
          </p:cNvPr>
          <p:cNvSpPr>
            <a:spLocks noGrp="1"/>
          </p:cNvSpPr>
          <p:nvPr>
            <p:ph type="body" sz="quarter" idx="11"/>
          </p:nvPr>
        </p:nvSpPr>
        <p:spPr>
          <a:xfrm>
            <a:off x="7129063" y="-179329"/>
            <a:ext cx="5833825" cy="2495550"/>
          </a:xfrm>
        </p:spPr>
        <p:txBody>
          <a:bodyPr/>
          <a:lstStyle/>
          <a:p>
            <a:r>
              <a:rPr lang="en-US" sz="3200" b="1">
                <a:solidFill>
                  <a:schemeClr val="bg1"/>
                </a:solidFill>
              </a:rPr>
              <a:t>Seasonal Audiences</a:t>
            </a:r>
            <a:endParaRPr lang="en-IE" sz="3200" b="1">
              <a:solidFill>
                <a:schemeClr val="bg1"/>
              </a:solidFill>
            </a:endParaRPr>
          </a:p>
        </p:txBody>
      </p:sp>
      <p:pic>
        <p:nvPicPr>
          <p:cNvPr id="28" name="Picture Placeholder 27">
            <a:extLst>
              <a:ext uri="{FF2B5EF4-FFF2-40B4-BE49-F238E27FC236}">
                <a16:creationId xmlns:a16="http://schemas.microsoft.com/office/drawing/2014/main" id="{09B74997-BFA9-0FA5-2F0A-CEA2A7792591}"/>
              </a:ext>
            </a:extLst>
          </p:cNvPr>
          <p:cNvPicPr>
            <a:picLocks noGrp="1" noChangeAspect="1"/>
          </p:cNvPicPr>
          <p:nvPr>
            <p:ph type="pic" sz="quarter" idx="10"/>
          </p:nvPr>
        </p:nvPicPr>
        <p:blipFill>
          <a:blip r:embed="rId4"/>
          <a:srcRect t="3036" b="3036"/>
          <a:stretch/>
        </p:blipFill>
        <p:spPr/>
      </p:pic>
      <p:pic>
        <p:nvPicPr>
          <p:cNvPr id="2054" name="Picture 6" descr="Big sale at store vector Big sale at store. Man and woman with shopping bags and packages. Commerce and marketing, commerce. Discounts and promotions in shop. Cartoon flat vector illustration isolated on white background shopper stock illustrations">
            <a:extLst>
              <a:ext uri="{FF2B5EF4-FFF2-40B4-BE49-F238E27FC236}">
                <a16:creationId xmlns:a16="http://schemas.microsoft.com/office/drawing/2014/main" id="{6CAAEE1D-C6A6-9206-0DA0-8F7DAC263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0119" y="799862"/>
            <a:ext cx="1952625" cy="1162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descr="Online shopping or discount coupon concept Online shopping or discount coupon concept. Young woman with package in her hands makes purchases on Internet and receives gifts from store. Sale or special offer. Cartoon flat vector illustration shoppers stock illustrations">
            <a:extLst>
              <a:ext uri="{FF2B5EF4-FFF2-40B4-BE49-F238E27FC236}">
                <a16:creationId xmlns:a16="http://schemas.microsoft.com/office/drawing/2014/main" id="{7E31BFE6-91C5-A671-C086-65CA42E34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6049" y="881776"/>
            <a:ext cx="1590675" cy="1228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18" descr="A person and person sitting at a table&#10;&#10;Description automatically generated">
            <a:extLst>
              <a:ext uri="{FF2B5EF4-FFF2-40B4-BE49-F238E27FC236}">
                <a16:creationId xmlns:a16="http://schemas.microsoft.com/office/drawing/2014/main" id="{413C772E-CD49-CA5A-7397-73FFCF86C7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0771" y="871189"/>
            <a:ext cx="2105025" cy="123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2" descr="A person in a super hero garment carrying two children&#10;&#10;Description automatically generated">
            <a:extLst>
              <a:ext uri="{FF2B5EF4-FFF2-40B4-BE49-F238E27FC236}">
                <a16:creationId xmlns:a16="http://schemas.microsoft.com/office/drawing/2014/main" id="{0DEE094B-1A68-C581-A8E8-5507391F21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1552" y="2540314"/>
            <a:ext cx="1971675" cy="1323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2" name="Picture 24" descr="A family cooking in the kitchen&#10;&#10;Description automatically generated">
            <a:extLst>
              <a:ext uri="{FF2B5EF4-FFF2-40B4-BE49-F238E27FC236}">
                <a16:creationId xmlns:a16="http://schemas.microsoft.com/office/drawing/2014/main" id="{598204C2-A652-BDC0-3881-6FD0981E49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99903" y="2523062"/>
            <a:ext cx="1590675" cy="133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6" name="Picture 28" descr="A group of people sitting on a staircase&#10;&#10;Description automatically generated">
            <a:extLst>
              <a:ext uri="{FF2B5EF4-FFF2-40B4-BE49-F238E27FC236}">
                <a16:creationId xmlns:a16="http://schemas.microsoft.com/office/drawing/2014/main" id="{5461D3A6-3F55-57E8-E5AC-87CD4C2A3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1269" y="4427952"/>
            <a:ext cx="1745368" cy="9487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8" name="Picture 30" descr="A group of people in a car&#10;&#10;Description automatically generated">
            <a:extLst>
              <a:ext uri="{FF2B5EF4-FFF2-40B4-BE49-F238E27FC236}">
                <a16:creationId xmlns:a16="http://schemas.microsoft.com/office/drawing/2014/main" id="{151EB1DF-AFF4-EF1E-C633-C34EF21381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15060" y="4296222"/>
            <a:ext cx="1576943" cy="9966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Text Placeholder 2">
            <a:extLst>
              <a:ext uri="{FF2B5EF4-FFF2-40B4-BE49-F238E27FC236}">
                <a16:creationId xmlns:a16="http://schemas.microsoft.com/office/drawing/2014/main" id="{194E4F6B-8A85-0C6E-E22B-0BACB3EC9F01}"/>
              </a:ext>
            </a:extLst>
          </p:cNvPr>
          <p:cNvSpPr>
            <a:spLocks noGrp="1"/>
          </p:cNvSpPr>
          <p:nvPr>
            <p:ph type="body" sz="quarter" idx="12"/>
          </p:nvPr>
        </p:nvSpPr>
        <p:spPr>
          <a:xfrm>
            <a:off x="5982141" y="2065413"/>
            <a:ext cx="3073400" cy="742950"/>
          </a:xfrm>
        </p:spPr>
        <p:txBody>
          <a:bodyPr/>
          <a:lstStyle/>
          <a:p>
            <a:r>
              <a:rPr lang="en-US" sz="1400">
                <a:solidFill>
                  <a:schemeClr val="bg1"/>
                </a:solidFill>
              </a:rPr>
              <a:t>Shoppers &amp; </a:t>
            </a:r>
            <a:r>
              <a:rPr lang="en-US" sz="1400" err="1">
                <a:solidFill>
                  <a:schemeClr val="bg1"/>
                </a:solidFill>
              </a:rPr>
              <a:t>Gifters</a:t>
            </a:r>
            <a:endParaRPr lang="en-IE" sz="1400">
              <a:solidFill>
                <a:schemeClr val="bg1"/>
              </a:solidFill>
            </a:endParaRPr>
          </a:p>
        </p:txBody>
      </p:sp>
      <p:sp>
        <p:nvSpPr>
          <p:cNvPr id="34" name="Text Placeholder 2">
            <a:extLst>
              <a:ext uri="{FF2B5EF4-FFF2-40B4-BE49-F238E27FC236}">
                <a16:creationId xmlns:a16="http://schemas.microsoft.com/office/drawing/2014/main" id="{4BAE2611-31FC-2A83-AE5C-535CB2692492}"/>
              </a:ext>
            </a:extLst>
          </p:cNvPr>
          <p:cNvSpPr txBox="1">
            <a:spLocks/>
          </p:cNvSpPr>
          <p:nvPr/>
        </p:nvSpPr>
        <p:spPr>
          <a:xfrm>
            <a:off x="8360502" y="2098851"/>
            <a:ext cx="3073400" cy="7429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Bargain Hunters</a:t>
            </a:r>
            <a:endParaRPr lang="en-IE" sz="1400">
              <a:solidFill>
                <a:schemeClr val="bg1"/>
              </a:solidFill>
            </a:endParaRPr>
          </a:p>
        </p:txBody>
      </p:sp>
      <p:sp>
        <p:nvSpPr>
          <p:cNvPr id="35" name="Text Placeholder 2">
            <a:extLst>
              <a:ext uri="{FF2B5EF4-FFF2-40B4-BE49-F238E27FC236}">
                <a16:creationId xmlns:a16="http://schemas.microsoft.com/office/drawing/2014/main" id="{09E7577E-ABA9-5AD4-6BEA-E0ADDCF45066}"/>
              </a:ext>
            </a:extLst>
          </p:cNvPr>
          <p:cNvSpPr txBox="1">
            <a:spLocks/>
          </p:cNvSpPr>
          <p:nvPr/>
        </p:nvSpPr>
        <p:spPr>
          <a:xfrm>
            <a:off x="6096000" y="3856998"/>
            <a:ext cx="3073400" cy="7429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Health &amp; Fitness</a:t>
            </a:r>
            <a:endParaRPr lang="en-IE" sz="1400">
              <a:solidFill>
                <a:schemeClr val="bg1"/>
              </a:solidFill>
            </a:endParaRPr>
          </a:p>
        </p:txBody>
      </p:sp>
      <p:sp>
        <p:nvSpPr>
          <p:cNvPr id="36" name="Text Placeholder 2">
            <a:extLst>
              <a:ext uri="{FF2B5EF4-FFF2-40B4-BE49-F238E27FC236}">
                <a16:creationId xmlns:a16="http://schemas.microsoft.com/office/drawing/2014/main" id="{B9F79EFE-7A0E-F6F0-2BCD-97C0C295FFD5}"/>
              </a:ext>
            </a:extLst>
          </p:cNvPr>
          <p:cNvSpPr txBox="1">
            <a:spLocks/>
          </p:cNvSpPr>
          <p:nvPr/>
        </p:nvSpPr>
        <p:spPr>
          <a:xfrm>
            <a:off x="10710554" y="2098007"/>
            <a:ext cx="3073400" cy="7429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Food</a:t>
            </a:r>
            <a:r>
              <a:rPr lang="en-US" sz="1400"/>
              <a:t> &amp; Drink</a:t>
            </a:r>
            <a:endParaRPr lang="en-IE" sz="1400"/>
          </a:p>
        </p:txBody>
      </p:sp>
      <p:sp>
        <p:nvSpPr>
          <p:cNvPr id="37" name="Text Placeholder 2">
            <a:extLst>
              <a:ext uri="{FF2B5EF4-FFF2-40B4-BE49-F238E27FC236}">
                <a16:creationId xmlns:a16="http://schemas.microsoft.com/office/drawing/2014/main" id="{3A08B89D-E83A-0235-D68C-D78634E59F0E}"/>
              </a:ext>
            </a:extLst>
          </p:cNvPr>
          <p:cNvSpPr txBox="1">
            <a:spLocks/>
          </p:cNvSpPr>
          <p:nvPr/>
        </p:nvSpPr>
        <p:spPr>
          <a:xfrm>
            <a:off x="8288269" y="3845827"/>
            <a:ext cx="3073400" cy="7429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Family &amp; Parenting</a:t>
            </a:r>
            <a:endParaRPr lang="en-IE" sz="1400">
              <a:solidFill>
                <a:schemeClr val="bg1"/>
              </a:solidFill>
            </a:endParaRPr>
          </a:p>
        </p:txBody>
      </p:sp>
      <p:sp>
        <p:nvSpPr>
          <p:cNvPr id="38" name="Text Placeholder 2">
            <a:extLst>
              <a:ext uri="{FF2B5EF4-FFF2-40B4-BE49-F238E27FC236}">
                <a16:creationId xmlns:a16="http://schemas.microsoft.com/office/drawing/2014/main" id="{1AB26B24-8628-A810-5A37-CB7BBAB006C3}"/>
              </a:ext>
            </a:extLst>
          </p:cNvPr>
          <p:cNvSpPr txBox="1">
            <a:spLocks/>
          </p:cNvSpPr>
          <p:nvPr/>
        </p:nvSpPr>
        <p:spPr>
          <a:xfrm>
            <a:off x="10352318" y="3856562"/>
            <a:ext cx="3073400" cy="7429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Avid Home Cooks</a:t>
            </a:r>
            <a:endParaRPr lang="en-IE" sz="1400">
              <a:solidFill>
                <a:schemeClr val="bg1"/>
              </a:solidFill>
            </a:endParaRPr>
          </a:p>
        </p:txBody>
      </p:sp>
      <p:sp>
        <p:nvSpPr>
          <p:cNvPr id="39" name="Text Placeholder 2">
            <a:extLst>
              <a:ext uri="{FF2B5EF4-FFF2-40B4-BE49-F238E27FC236}">
                <a16:creationId xmlns:a16="http://schemas.microsoft.com/office/drawing/2014/main" id="{64727C1A-3A88-D766-D5F7-475C3B841BDF}"/>
              </a:ext>
            </a:extLst>
          </p:cNvPr>
          <p:cNvSpPr txBox="1">
            <a:spLocks/>
          </p:cNvSpPr>
          <p:nvPr/>
        </p:nvSpPr>
        <p:spPr>
          <a:xfrm>
            <a:off x="6293784" y="5358199"/>
            <a:ext cx="3073400" cy="7429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err="1">
                <a:solidFill>
                  <a:schemeClr val="bg1"/>
                </a:solidFill>
              </a:rPr>
              <a:t>Goggleboxers</a:t>
            </a:r>
            <a:endParaRPr lang="en-IE" sz="1400">
              <a:solidFill>
                <a:schemeClr val="bg1"/>
              </a:solidFill>
            </a:endParaRPr>
          </a:p>
        </p:txBody>
      </p:sp>
      <p:sp>
        <p:nvSpPr>
          <p:cNvPr id="40" name="Text Placeholder 2">
            <a:extLst>
              <a:ext uri="{FF2B5EF4-FFF2-40B4-BE49-F238E27FC236}">
                <a16:creationId xmlns:a16="http://schemas.microsoft.com/office/drawing/2014/main" id="{1A5DEAF4-EEBF-2AA0-CC71-B3796545C847}"/>
              </a:ext>
            </a:extLst>
          </p:cNvPr>
          <p:cNvSpPr txBox="1">
            <a:spLocks/>
          </p:cNvSpPr>
          <p:nvPr/>
        </p:nvSpPr>
        <p:spPr>
          <a:xfrm>
            <a:off x="8373067" y="5358199"/>
            <a:ext cx="3073400" cy="7429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Tech Lovers</a:t>
            </a:r>
            <a:endParaRPr lang="en-IE" sz="1400">
              <a:solidFill>
                <a:schemeClr val="bg1"/>
              </a:solidFill>
            </a:endParaRPr>
          </a:p>
        </p:txBody>
      </p:sp>
      <p:sp>
        <p:nvSpPr>
          <p:cNvPr id="41" name="Text Placeholder 2">
            <a:extLst>
              <a:ext uri="{FF2B5EF4-FFF2-40B4-BE49-F238E27FC236}">
                <a16:creationId xmlns:a16="http://schemas.microsoft.com/office/drawing/2014/main" id="{04C8D84F-4B4F-F281-715E-5FC9BE36FA19}"/>
              </a:ext>
            </a:extLst>
          </p:cNvPr>
          <p:cNvSpPr txBox="1">
            <a:spLocks/>
          </p:cNvSpPr>
          <p:nvPr/>
        </p:nvSpPr>
        <p:spPr>
          <a:xfrm>
            <a:off x="10380943" y="5358199"/>
            <a:ext cx="3073400" cy="7429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Travel Seekers</a:t>
            </a:r>
            <a:endParaRPr lang="en-IE" sz="1400">
              <a:solidFill>
                <a:schemeClr val="bg1"/>
              </a:solidFill>
            </a:endParaRPr>
          </a:p>
        </p:txBody>
      </p:sp>
      <p:pic>
        <p:nvPicPr>
          <p:cNvPr id="2080" name="Picture 32">
            <a:extLst>
              <a:ext uri="{FF2B5EF4-FFF2-40B4-BE49-F238E27FC236}">
                <a16:creationId xmlns:a16="http://schemas.microsoft.com/office/drawing/2014/main" id="{14806E40-EB85-2E90-F4E3-2F9D8E5938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2023" y="2582501"/>
            <a:ext cx="1492853" cy="1223088"/>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a:extLst>
              <a:ext uri="{FF2B5EF4-FFF2-40B4-BE49-F238E27FC236}">
                <a16:creationId xmlns:a16="http://schemas.microsoft.com/office/drawing/2014/main" id="{543CBDAB-352D-A5C3-E02E-C2C1954712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6432" y="4426178"/>
            <a:ext cx="1468125" cy="91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24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E331A-FF35-3D92-4FEF-11B71D95CBD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919DCAA-98EA-FA1A-8A0D-EC15FC4F0A06}"/>
              </a:ext>
            </a:extLst>
          </p:cNvPr>
          <p:cNvPicPr>
            <a:picLocks noChangeAspect="1"/>
          </p:cNvPicPr>
          <p:nvPr/>
        </p:nvPicPr>
        <p:blipFill>
          <a:blip r:embed="rId3"/>
          <a:stretch>
            <a:fillRect/>
          </a:stretch>
        </p:blipFill>
        <p:spPr>
          <a:xfrm>
            <a:off x="0" y="0"/>
            <a:ext cx="12192000" cy="6880428"/>
          </a:xfrm>
          <a:prstGeom prst="rect">
            <a:avLst/>
          </a:prstGeom>
        </p:spPr>
      </p:pic>
      <p:sp>
        <p:nvSpPr>
          <p:cNvPr id="4" name="Rectangle 3">
            <a:extLst>
              <a:ext uri="{FF2B5EF4-FFF2-40B4-BE49-F238E27FC236}">
                <a16:creationId xmlns:a16="http://schemas.microsoft.com/office/drawing/2014/main" id="{E2F6AC90-1741-10F0-23DA-2BFEB46A18D0}"/>
              </a:ext>
            </a:extLst>
          </p:cNvPr>
          <p:cNvSpPr/>
          <p:nvPr/>
        </p:nvSpPr>
        <p:spPr>
          <a:xfrm>
            <a:off x="18999"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6">
            <a:extLst>
              <a:ext uri="{FF2B5EF4-FFF2-40B4-BE49-F238E27FC236}">
                <a16:creationId xmlns:a16="http://schemas.microsoft.com/office/drawing/2014/main" id="{DA624C98-488B-4283-DD58-5C5CCEBC296E}"/>
              </a:ext>
            </a:extLst>
          </p:cNvPr>
          <p:cNvSpPr txBox="1">
            <a:spLocks/>
          </p:cNvSpPr>
          <p:nvPr/>
        </p:nvSpPr>
        <p:spPr>
          <a:xfrm>
            <a:off x="665752" y="501083"/>
            <a:ext cx="7239454" cy="742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600">
                <a:solidFill>
                  <a:schemeClr val="bg1"/>
                </a:solidFill>
                <a:latin typeface="Effra Heavy" panose="020B0604020202020204" charset="0"/>
                <a:cs typeface="Effra Heavy" panose="020B0604020202020204" charset="0"/>
              </a:rPr>
              <a:t>Christmas Gifting Audiences</a:t>
            </a:r>
          </a:p>
        </p:txBody>
      </p:sp>
      <p:pic>
        <p:nvPicPr>
          <p:cNvPr id="35" name="Picture Placeholder 3">
            <a:extLst>
              <a:ext uri="{FF2B5EF4-FFF2-40B4-BE49-F238E27FC236}">
                <a16:creationId xmlns:a16="http://schemas.microsoft.com/office/drawing/2014/main" id="{F508C85E-605D-7B55-6B5D-3EC3DA3C1DAA}"/>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388" r="24388"/>
          <a:stretch/>
        </p:blipFill>
        <p:spPr>
          <a:xfrm>
            <a:off x="6911975" y="0"/>
            <a:ext cx="5280025" cy="6858000"/>
          </a:xfrm>
        </p:spPr>
      </p:pic>
      <p:graphicFrame>
        <p:nvGraphicFramePr>
          <p:cNvPr id="39" name="Chart 38">
            <a:extLst>
              <a:ext uri="{FF2B5EF4-FFF2-40B4-BE49-F238E27FC236}">
                <a16:creationId xmlns:a16="http://schemas.microsoft.com/office/drawing/2014/main" id="{CDD2BF15-3DB2-D134-E59F-F034C9E09E82}"/>
              </a:ext>
            </a:extLst>
          </p:cNvPr>
          <p:cNvGraphicFramePr/>
          <p:nvPr/>
        </p:nvGraphicFramePr>
        <p:xfrm>
          <a:off x="3296883" y="3841558"/>
          <a:ext cx="3937038" cy="2310567"/>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 Placeholder 5">
            <a:extLst>
              <a:ext uri="{FF2B5EF4-FFF2-40B4-BE49-F238E27FC236}">
                <a16:creationId xmlns:a16="http://schemas.microsoft.com/office/drawing/2014/main" id="{9ECA66C7-6FF8-9F94-90DB-C42119F03B99}"/>
              </a:ext>
            </a:extLst>
          </p:cNvPr>
          <p:cNvSpPr txBox="1">
            <a:spLocks/>
          </p:cNvSpPr>
          <p:nvPr/>
        </p:nvSpPr>
        <p:spPr>
          <a:xfrm>
            <a:off x="815975" y="1361598"/>
            <a:ext cx="5716905" cy="323302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9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9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00">
              <a:cs typeface="Effra Light" panose="020B0403020203020204" charset="0"/>
            </a:endParaRPr>
          </a:p>
          <a:p>
            <a:endParaRPr lang="en-GB" sz="1500"/>
          </a:p>
        </p:txBody>
      </p:sp>
      <p:sp>
        <p:nvSpPr>
          <p:cNvPr id="29" name="TextBox 43">
            <a:extLst>
              <a:ext uri="{FF2B5EF4-FFF2-40B4-BE49-F238E27FC236}">
                <a16:creationId xmlns:a16="http://schemas.microsoft.com/office/drawing/2014/main" id="{CBBFFE22-9CBC-409A-1702-D98447E0BD2A}"/>
              </a:ext>
            </a:extLst>
          </p:cNvPr>
          <p:cNvSpPr txBox="1"/>
          <p:nvPr/>
        </p:nvSpPr>
        <p:spPr>
          <a:xfrm>
            <a:off x="665752" y="1328245"/>
            <a:ext cx="1563077" cy="6001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a:solidFill>
                  <a:schemeClr val="bg1"/>
                </a:solidFill>
                <a:effectLst/>
                <a:latin typeface="Effra Light" panose="020B0604020202020204" charset="0"/>
                <a:cs typeface="Effra Light" panose="020B0604020202020204" charset="0"/>
              </a:rPr>
              <a:t>The scale of your custom Audience compared to total base</a:t>
            </a:r>
            <a:endParaRPr lang="en-IE" sz="1100">
              <a:solidFill>
                <a:schemeClr val="bg1"/>
              </a:solidFill>
              <a:latin typeface="Effra Light" panose="020B0604020202020204" charset="0"/>
              <a:cs typeface="Effra Light" panose="020B0604020202020204" charset="0"/>
            </a:endParaRPr>
          </a:p>
        </p:txBody>
      </p:sp>
      <p:sp>
        <p:nvSpPr>
          <p:cNvPr id="37" name="TextBox 36">
            <a:extLst>
              <a:ext uri="{FF2B5EF4-FFF2-40B4-BE49-F238E27FC236}">
                <a16:creationId xmlns:a16="http://schemas.microsoft.com/office/drawing/2014/main" id="{1A081183-CE0B-5121-BAE7-865982286552}"/>
              </a:ext>
            </a:extLst>
          </p:cNvPr>
          <p:cNvSpPr txBox="1"/>
          <p:nvPr/>
        </p:nvSpPr>
        <p:spPr>
          <a:xfrm>
            <a:off x="3798623" y="4072420"/>
            <a:ext cx="2611612" cy="1815882"/>
          </a:xfrm>
          <a:prstGeom prst="rect">
            <a:avLst/>
          </a:prstGeom>
          <a:noFill/>
        </p:spPr>
        <p:txBody>
          <a:bodyPr wrap="none" rtlCol="0">
            <a:spAutoFit/>
          </a:bodyPr>
          <a:lstStyle/>
          <a:p>
            <a:pPr algn="ctr"/>
            <a:r>
              <a:rPr lang="en-US" sz="1400" b="1">
                <a:solidFill>
                  <a:schemeClr val="bg1"/>
                </a:solidFill>
                <a:cs typeface="Effra Heavy" panose="020B0803020203020204" charset="0"/>
              </a:rPr>
              <a:t>Usage by domain (By PV)</a:t>
            </a:r>
          </a:p>
          <a:p>
            <a:endParaRPr lang="en-US" sz="1400" b="1">
              <a:solidFill>
                <a:schemeClr val="bg1"/>
              </a:solidFill>
              <a:cs typeface="Effra Heavy" panose="020B0803020203020204" charset="0"/>
            </a:endParaRPr>
          </a:p>
          <a:p>
            <a:r>
              <a:rPr lang="en-US" sz="1400">
                <a:solidFill>
                  <a:schemeClr val="bg1"/>
                </a:solidFill>
                <a:cs typeface="Effra Heavy" panose="020B0803020203020204" charset="0"/>
              </a:rPr>
              <a:t>Irishtimes.com	74.27%</a:t>
            </a:r>
          </a:p>
          <a:p>
            <a:r>
              <a:rPr lang="en-US" sz="1400">
                <a:solidFill>
                  <a:schemeClr val="bg1"/>
                </a:solidFill>
                <a:cs typeface="Effra Heavy" panose="020B0803020203020204" charset="0"/>
              </a:rPr>
              <a:t>Irishexaminer.com	11.18%</a:t>
            </a:r>
          </a:p>
          <a:p>
            <a:r>
              <a:rPr lang="en-US" sz="1400">
                <a:solidFill>
                  <a:schemeClr val="bg1"/>
                </a:solidFill>
                <a:cs typeface="Effra Heavy" panose="020B0803020203020204" charset="0"/>
              </a:rPr>
              <a:t>Myhome.ie		3.9%</a:t>
            </a:r>
          </a:p>
          <a:p>
            <a:r>
              <a:rPr lang="en-US" sz="1400">
                <a:solidFill>
                  <a:schemeClr val="bg1"/>
                </a:solidFill>
                <a:cs typeface="Effra Heavy" panose="020B0803020203020204" charset="0"/>
              </a:rPr>
              <a:t>Echolive.ie		4.5%</a:t>
            </a:r>
          </a:p>
          <a:p>
            <a:r>
              <a:rPr lang="en-US" sz="1400">
                <a:solidFill>
                  <a:schemeClr val="bg1"/>
                </a:solidFill>
                <a:cs typeface="Effra Heavy" panose="020B0803020203020204" charset="0"/>
              </a:rPr>
              <a:t>Breakingnews.ie	6.85%</a:t>
            </a:r>
          </a:p>
          <a:p>
            <a:endParaRPr lang="en-GB" sz="1400">
              <a:solidFill>
                <a:schemeClr val="bg1"/>
              </a:solidFill>
            </a:endParaRPr>
          </a:p>
        </p:txBody>
      </p:sp>
      <p:sp>
        <p:nvSpPr>
          <p:cNvPr id="38" name="TextBox 37">
            <a:extLst>
              <a:ext uri="{FF2B5EF4-FFF2-40B4-BE49-F238E27FC236}">
                <a16:creationId xmlns:a16="http://schemas.microsoft.com/office/drawing/2014/main" id="{6FCF7AB5-86DE-7188-93BC-A8522B8F627E}"/>
              </a:ext>
            </a:extLst>
          </p:cNvPr>
          <p:cNvSpPr txBox="1"/>
          <p:nvPr/>
        </p:nvSpPr>
        <p:spPr>
          <a:xfrm>
            <a:off x="675912" y="1102667"/>
            <a:ext cx="684310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REACH</a:t>
            </a:r>
          </a:p>
        </p:txBody>
      </p:sp>
      <p:sp>
        <p:nvSpPr>
          <p:cNvPr id="40" name="TextBox 43">
            <a:extLst>
              <a:ext uri="{FF2B5EF4-FFF2-40B4-BE49-F238E27FC236}">
                <a16:creationId xmlns:a16="http://schemas.microsoft.com/office/drawing/2014/main" id="{5BBF4F03-3B9E-BC92-A84C-D98C5A2FC030}"/>
              </a:ext>
            </a:extLst>
          </p:cNvPr>
          <p:cNvSpPr txBox="1"/>
          <p:nvPr/>
        </p:nvSpPr>
        <p:spPr>
          <a:xfrm>
            <a:off x="1970342" y="1222505"/>
            <a:ext cx="1811499"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Unique Users</a:t>
            </a:r>
          </a:p>
          <a:p>
            <a:pPr algn="ctr"/>
            <a:r>
              <a:rPr lang="en-US" sz="1600" b="1">
                <a:solidFill>
                  <a:schemeClr val="bg1"/>
                </a:solidFill>
                <a:latin typeface="Effra Light" panose="020B0604020202020204" charset="0"/>
                <a:cs typeface="Effra Light" panose="020B0604020202020204" charset="0"/>
              </a:rPr>
              <a:t>695.64K</a:t>
            </a:r>
          </a:p>
          <a:p>
            <a:pPr algn="ctr"/>
            <a:r>
              <a:rPr lang="en-US" sz="1000" b="0">
                <a:solidFill>
                  <a:schemeClr val="bg1"/>
                </a:solidFill>
                <a:effectLst/>
                <a:latin typeface="Effra Light" panose="020B0604020202020204" charset="0"/>
                <a:cs typeface="Effra Light" panose="020B0604020202020204" charset="0"/>
              </a:rPr>
              <a:t>13.54</a:t>
            </a:r>
            <a:r>
              <a:rPr lang="en-US" sz="1000">
                <a:solidFill>
                  <a:schemeClr val="bg1"/>
                </a:solidFill>
                <a:latin typeface="Effra Light" panose="020B0604020202020204" charset="0"/>
                <a:cs typeface="Effra Light" panose="020B0604020202020204" charset="0"/>
              </a:rPr>
              <a:t>% of total</a:t>
            </a:r>
            <a:endParaRPr lang="en-US" sz="1000" b="0">
              <a:solidFill>
                <a:schemeClr val="bg1"/>
              </a:solidFill>
              <a:effectLst/>
              <a:latin typeface="Effra Light" panose="020B0604020202020204" charset="0"/>
              <a:cs typeface="Effra Light" panose="020B0604020202020204" charset="0"/>
            </a:endParaRPr>
          </a:p>
        </p:txBody>
      </p:sp>
      <p:sp>
        <p:nvSpPr>
          <p:cNvPr id="41" name="TextBox 43">
            <a:extLst>
              <a:ext uri="{FF2B5EF4-FFF2-40B4-BE49-F238E27FC236}">
                <a16:creationId xmlns:a16="http://schemas.microsoft.com/office/drawing/2014/main" id="{ACC9E69D-FF88-54A8-B55A-D2FF1178C598}"/>
              </a:ext>
            </a:extLst>
          </p:cNvPr>
          <p:cNvSpPr txBox="1"/>
          <p:nvPr/>
        </p:nvSpPr>
        <p:spPr>
          <a:xfrm>
            <a:off x="3140329" y="1217253"/>
            <a:ext cx="2745608"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Weekly UU</a:t>
            </a:r>
            <a:endParaRPr lang="en-US" sz="1300" b="1">
              <a:solidFill>
                <a:schemeClr val="bg1"/>
              </a:solidFill>
              <a:effectLst/>
              <a:latin typeface="Effra Light" panose="020B0604020202020204" charset="0"/>
              <a:cs typeface="Effra Light" panose="020B0604020202020204" charset="0"/>
            </a:endParaRPr>
          </a:p>
          <a:p>
            <a:pPr algn="ctr"/>
            <a:r>
              <a:rPr lang="en-US" sz="1600" b="1">
                <a:solidFill>
                  <a:schemeClr val="bg1"/>
                </a:solidFill>
                <a:effectLst/>
                <a:latin typeface="Effra Light" panose="020B0604020202020204" charset="0"/>
                <a:cs typeface="Effra Light" panose="020B0604020202020204" charset="0"/>
              </a:rPr>
              <a:t>467.99k</a:t>
            </a:r>
          </a:p>
          <a:p>
            <a:pPr algn="ctr"/>
            <a:r>
              <a:rPr lang="en-US" sz="1000">
                <a:solidFill>
                  <a:schemeClr val="bg1"/>
                </a:solidFill>
                <a:latin typeface="Effra Light" panose="020B0604020202020204" charset="0"/>
                <a:cs typeface="Effra Light" panose="020B0604020202020204" charset="0"/>
              </a:rPr>
              <a:t>22.73% of total</a:t>
            </a:r>
            <a:endParaRPr lang="en-US" sz="1000" b="0">
              <a:solidFill>
                <a:schemeClr val="bg1"/>
              </a:solidFill>
              <a:effectLst/>
              <a:latin typeface="Effra Light" panose="020B0604020202020204" charset="0"/>
              <a:cs typeface="Effra Light" panose="020B0604020202020204" charset="0"/>
            </a:endParaRPr>
          </a:p>
        </p:txBody>
      </p:sp>
      <p:sp>
        <p:nvSpPr>
          <p:cNvPr id="44" name="TextBox 43">
            <a:extLst>
              <a:ext uri="{FF2B5EF4-FFF2-40B4-BE49-F238E27FC236}">
                <a16:creationId xmlns:a16="http://schemas.microsoft.com/office/drawing/2014/main" id="{DBCD50D6-AF36-74C6-E0ED-8F3C641E7328}"/>
              </a:ext>
            </a:extLst>
          </p:cNvPr>
          <p:cNvSpPr txBox="1"/>
          <p:nvPr/>
        </p:nvSpPr>
        <p:spPr>
          <a:xfrm>
            <a:off x="653414" y="2243368"/>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ENGAGEMENT</a:t>
            </a:r>
          </a:p>
        </p:txBody>
      </p:sp>
      <p:sp>
        <p:nvSpPr>
          <p:cNvPr id="48" name="TextBox 47">
            <a:extLst>
              <a:ext uri="{FF2B5EF4-FFF2-40B4-BE49-F238E27FC236}">
                <a16:creationId xmlns:a16="http://schemas.microsoft.com/office/drawing/2014/main" id="{6DDFE6FA-1734-CE33-0A7F-C0AAF76C4BD3}"/>
              </a:ext>
            </a:extLst>
          </p:cNvPr>
          <p:cNvSpPr txBox="1"/>
          <p:nvPr/>
        </p:nvSpPr>
        <p:spPr>
          <a:xfrm>
            <a:off x="643255" y="2464431"/>
            <a:ext cx="1449705"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a:solidFill>
                  <a:schemeClr val="bg1"/>
                </a:solidFill>
                <a:effectLst/>
                <a:latin typeface="Effra Light"/>
                <a:cs typeface="Effra Light"/>
              </a:rPr>
              <a:t>How </a:t>
            </a:r>
            <a:r>
              <a:rPr lang="en-US" sz="1200">
                <a:solidFill>
                  <a:schemeClr val="bg1"/>
                </a:solidFill>
                <a:latin typeface="Effra Light"/>
                <a:cs typeface="Effra Light"/>
              </a:rPr>
              <a:t>the </a:t>
            </a:r>
            <a:r>
              <a:rPr lang="en-US" sz="1200" b="0">
                <a:solidFill>
                  <a:schemeClr val="bg1"/>
                </a:solidFill>
                <a:effectLst/>
                <a:latin typeface="Effra Light"/>
                <a:cs typeface="Effra Light"/>
              </a:rPr>
              <a:t>Audience engages </a:t>
            </a:r>
            <a:r>
              <a:rPr lang="en-US" sz="1200">
                <a:solidFill>
                  <a:schemeClr val="bg1"/>
                </a:solidFill>
                <a:latin typeface="Effra Light"/>
                <a:cs typeface="Effra Light"/>
              </a:rPr>
              <a:t>with </a:t>
            </a:r>
            <a:r>
              <a:rPr lang="en-US" sz="1200" b="0">
                <a:solidFill>
                  <a:schemeClr val="bg1"/>
                </a:solidFill>
                <a:effectLst/>
                <a:latin typeface="Effra Light"/>
                <a:cs typeface="Effra Light"/>
              </a:rPr>
              <a:t>content </a:t>
            </a:r>
            <a:r>
              <a:rPr lang="en-US" sz="1200">
                <a:solidFill>
                  <a:schemeClr val="bg1"/>
                </a:solidFill>
                <a:latin typeface="Effra Light"/>
                <a:cs typeface="Effra Light"/>
              </a:rPr>
              <a:t>V</a:t>
            </a:r>
            <a:r>
              <a:rPr lang="en-US" sz="1200" b="0">
                <a:solidFill>
                  <a:schemeClr val="bg1"/>
                </a:solidFill>
                <a:effectLst/>
                <a:latin typeface="Effra Light"/>
                <a:cs typeface="Effra Light"/>
              </a:rPr>
              <a:t> total user base</a:t>
            </a:r>
            <a:endParaRPr lang="en-IE" sz="1200">
              <a:solidFill>
                <a:schemeClr val="bg1"/>
              </a:solidFill>
              <a:latin typeface="Effra Light"/>
              <a:cs typeface="Effra Light"/>
            </a:endParaRPr>
          </a:p>
        </p:txBody>
      </p:sp>
      <p:sp>
        <p:nvSpPr>
          <p:cNvPr id="49" name="TextBox 43">
            <a:extLst>
              <a:ext uri="{FF2B5EF4-FFF2-40B4-BE49-F238E27FC236}">
                <a16:creationId xmlns:a16="http://schemas.microsoft.com/office/drawing/2014/main" id="{1E4BD967-7D9D-95A8-194C-837B4F800950}"/>
              </a:ext>
            </a:extLst>
          </p:cNvPr>
          <p:cNvSpPr txBox="1"/>
          <p:nvPr/>
        </p:nvSpPr>
        <p:spPr>
          <a:xfrm>
            <a:off x="1662939" y="2369257"/>
            <a:ext cx="2066821"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a:t>
            </a:r>
            <a:endParaRPr lang="en-IE" sz="1300" b="1">
              <a:solidFill>
                <a:schemeClr val="bg1"/>
              </a:solidFill>
              <a:latin typeface="Effra Light" panose="020B0604020202020204" charset="0"/>
              <a:cs typeface="Effra Light" panose="020B0604020202020204" charset="0"/>
            </a:endParaRPr>
          </a:p>
          <a:p>
            <a:pPr algn="ctr"/>
            <a:r>
              <a:rPr lang="en-IE" sz="1600">
                <a:solidFill>
                  <a:schemeClr val="bg1"/>
                </a:solidFill>
                <a:latin typeface="Effra Light" panose="020B0604020202020204" charset="0"/>
                <a:cs typeface="Effra Light" panose="020B0604020202020204" charset="0"/>
              </a:rPr>
              <a:t>29.62m</a:t>
            </a:r>
          </a:p>
          <a:p>
            <a:pPr algn="ctr"/>
            <a:r>
              <a:rPr lang="en-IE" sz="1100" b="0">
                <a:solidFill>
                  <a:schemeClr val="bg1"/>
                </a:solidFill>
                <a:effectLst/>
                <a:latin typeface="Effra Light" panose="020B0604020202020204" charset="0"/>
                <a:cs typeface="Effra Light" panose="020B0604020202020204" charset="0"/>
              </a:rPr>
              <a:t>55.1% </a:t>
            </a:r>
            <a:r>
              <a:rPr lang="en-IE" sz="1100">
                <a:solidFill>
                  <a:schemeClr val="bg1"/>
                </a:solidFill>
                <a:latin typeface="Effra Light" panose="020B0604020202020204" charset="0"/>
                <a:cs typeface="Effra Light" panose="020B0604020202020204" charset="0"/>
              </a:rPr>
              <a:t>of total</a:t>
            </a:r>
            <a:endParaRPr lang="en-IE" sz="1100" b="0">
              <a:solidFill>
                <a:schemeClr val="bg1"/>
              </a:solidFill>
              <a:effectLst/>
              <a:latin typeface="Effra Light" panose="020B0604020202020204" charset="0"/>
              <a:cs typeface="Effra Light" panose="020B0604020202020204" charset="0"/>
            </a:endParaRPr>
          </a:p>
        </p:txBody>
      </p:sp>
      <p:sp>
        <p:nvSpPr>
          <p:cNvPr id="50" name="TextBox 43">
            <a:extLst>
              <a:ext uri="{FF2B5EF4-FFF2-40B4-BE49-F238E27FC236}">
                <a16:creationId xmlns:a16="http://schemas.microsoft.com/office/drawing/2014/main" id="{B67D017A-4CB9-605C-DDD5-9E19A4CCC743}"/>
              </a:ext>
            </a:extLst>
          </p:cNvPr>
          <p:cNvSpPr txBox="1"/>
          <p:nvPr/>
        </p:nvSpPr>
        <p:spPr>
          <a:xfrm>
            <a:off x="3508610" y="2368515"/>
            <a:ext cx="2066821"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Pageviews/UU</a:t>
            </a:r>
            <a:endParaRPr lang="en-IE" sz="1300" b="1">
              <a:solidFill>
                <a:schemeClr val="bg1"/>
              </a:solidFill>
              <a:latin typeface="Effra Light" panose="020B0604020202020204" charset="0"/>
              <a:cs typeface="Effra Light" panose="020B0604020202020204" charset="0"/>
            </a:endParaRPr>
          </a:p>
          <a:p>
            <a:pPr algn="ctr"/>
            <a:r>
              <a:rPr lang="en-IE" sz="1600">
                <a:solidFill>
                  <a:schemeClr val="bg1"/>
                </a:solidFill>
                <a:latin typeface="Effra Light" panose="020B0604020202020204" charset="0"/>
                <a:cs typeface="Effra Light" panose="020B0604020202020204" charset="0"/>
              </a:rPr>
              <a:t>42.58</a:t>
            </a:r>
          </a:p>
          <a:p>
            <a:pPr algn="ctr"/>
            <a:r>
              <a:rPr lang="en-IE" sz="1300">
                <a:solidFill>
                  <a:schemeClr val="bg1"/>
                </a:solidFill>
                <a:effectLst/>
                <a:latin typeface="Effra Light" panose="020B0604020202020204" charset="0"/>
                <a:cs typeface="Effra Light" panose="020B0604020202020204" charset="0"/>
              </a:rPr>
              <a:t>4.07x vs total</a:t>
            </a:r>
          </a:p>
        </p:txBody>
      </p:sp>
      <p:sp>
        <p:nvSpPr>
          <p:cNvPr id="51" name="TextBox 43">
            <a:extLst>
              <a:ext uri="{FF2B5EF4-FFF2-40B4-BE49-F238E27FC236}">
                <a16:creationId xmlns:a16="http://schemas.microsoft.com/office/drawing/2014/main" id="{62FEB5F7-36F6-164B-3DAE-71FA49FB70EC}"/>
              </a:ext>
            </a:extLst>
          </p:cNvPr>
          <p:cNvSpPr txBox="1"/>
          <p:nvPr/>
        </p:nvSpPr>
        <p:spPr>
          <a:xfrm>
            <a:off x="5238773" y="2377996"/>
            <a:ext cx="1811499"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latin typeface="Effra Light" panose="020B0604020202020204" charset="0"/>
                <a:cs typeface="Effra Light" panose="020B0604020202020204" charset="0"/>
              </a:rPr>
              <a:t>Most Active Days</a:t>
            </a:r>
            <a:endParaRPr lang="en-IE" sz="1300" b="1">
              <a:latin typeface="Effra Light" panose="020B0604020202020204" charset="0"/>
              <a:cs typeface="Effra Light" panose="020B0604020202020204" charset="0"/>
            </a:endParaRPr>
          </a:p>
          <a:p>
            <a:pPr algn="ctr"/>
            <a:r>
              <a:rPr lang="en-IE" sz="1300">
                <a:latin typeface="Effra Light" panose="020B0604020202020204" charset="0"/>
                <a:cs typeface="Effra Light" panose="020B0604020202020204" charset="0"/>
              </a:rPr>
              <a:t>Monday </a:t>
            </a:r>
          </a:p>
          <a:p>
            <a:pPr algn="ctr"/>
            <a:r>
              <a:rPr lang="en-IE" sz="1300">
                <a:latin typeface="Effra Light" panose="020B0604020202020204" charset="0"/>
                <a:cs typeface="Effra Light" panose="020B0604020202020204" charset="0"/>
              </a:rPr>
              <a:t>&amp; Tuesday</a:t>
            </a:r>
            <a:endParaRPr lang="en-IE" sz="1300" b="1">
              <a:effectLst/>
              <a:latin typeface="Effra Light" panose="020B0604020202020204" charset="0"/>
              <a:cs typeface="Effra Light" panose="020B0604020202020204" charset="0"/>
            </a:endParaRPr>
          </a:p>
        </p:txBody>
      </p:sp>
      <p:sp>
        <p:nvSpPr>
          <p:cNvPr id="55" name="TextBox 54">
            <a:extLst>
              <a:ext uri="{FF2B5EF4-FFF2-40B4-BE49-F238E27FC236}">
                <a16:creationId xmlns:a16="http://schemas.microsoft.com/office/drawing/2014/main" id="{9D161F9B-30B8-C8C6-4661-613EF7E033B7}"/>
              </a:ext>
            </a:extLst>
          </p:cNvPr>
          <p:cNvSpPr txBox="1"/>
          <p:nvPr/>
        </p:nvSpPr>
        <p:spPr>
          <a:xfrm>
            <a:off x="2713142" y="4051541"/>
            <a:ext cx="806244" cy="646331"/>
          </a:xfrm>
          <a:prstGeom prst="rect">
            <a:avLst/>
          </a:prstGeom>
          <a:noFill/>
        </p:spPr>
        <p:txBody>
          <a:bodyPr wrap="square" rtlCol="0">
            <a:spAutoFit/>
          </a:bodyPr>
          <a:lstStyle/>
          <a:p>
            <a:pPr algn="ctr"/>
            <a:r>
              <a:rPr lang="en-US" sz="1200">
                <a:solidFill>
                  <a:schemeClr val="bg1"/>
                </a:solidFill>
                <a:cs typeface="Effra Heavy" panose="020B0803020203020204" charset="0"/>
              </a:rPr>
              <a:t>Usage by device</a:t>
            </a:r>
          </a:p>
          <a:p>
            <a:pPr algn="ctr"/>
            <a:endParaRPr lang="en-GB" sz="1200">
              <a:solidFill>
                <a:schemeClr val="bg1"/>
              </a:solidFill>
            </a:endParaRPr>
          </a:p>
        </p:txBody>
      </p:sp>
      <p:graphicFrame>
        <p:nvGraphicFramePr>
          <p:cNvPr id="56" name="Chart 55">
            <a:extLst>
              <a:ext uri="{FF2B5EF4-FFF2-40B4-BE49-F238E27FC236}">
                <a16:creationId xmlns:a16="http://schemas.microsoft.com/office/drawing/2014/main" id="{4FBDBBCE-FD73-4D70-BC69-789E83425AE1}"/>
              </a:ext>
            </a:extLst>
          </p:cNvPr>
          <p:cNvGraphicFramePr/>
          <p:nvPr>
            <p:extLst>
              <p:ext uri="{D42A27DB-BD31-4B8C-83A1-F6EECF244321}">
                <p14:modId xmlns:p14="http://schemas.microsoft.com/office/powerpoint/2010/main" val="423721009"/>
              </p:ext>
            </p:extLst>
          </p:nvPr>
        </p:nvGraphicFramePr>
        <p:xfrm>
          <a:off x="227711" y="3736544"/>
          <a:ext cx="2703411" cy="2070487"/>
        </p:xfrm>
        <a:graphic>
          <a:graphicData uri="http://schemas.openxmlformats.org/drawingml/2006/chart">
            <c:chart xmlns:c="http://schemas.openxmlformats.org/drawingml/2006/chart" xmlns:r="http://schemas.openxmlformats.org/officeDocument/2006/relationships" r:id="rId6"/>
          </a:graphicData>
        </a:graphic>
      </p:graphicFrame>
      <p:sp>
        <p:nvSpPr>
          <p:cNvPr id="57" name="TextBox 56">
            <a:extLst>
              <a:ext uri="{FF2B5EF4-FFF2-40B4-BE49-F238E27FC236}">
                <a16:creationId xmlns:a16="http://schemas.microsoft.com/office/drawing/2014/main" id="{24F422E7-B01C-4557-ECC0-7FD0F16C0566}"/>
              </a:ext>
            </a:extLst>
          </p:cNvPr>
          <p:cNvSpPr txBox="1"/>
          <p:nvPr/>
        </p:nvSpPr>
        <p:spPr>
          <a:xfrm>
            <a:off x="532392" y="3548295"/>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ACCESS TRENDS</a:t>
            </a:r>
          </a:p>
        </p:txBody>
      </p:sp>
      <p:sp>
        <p:nvSpPr>
          <p:cNvPr id="58" name="Google Shape;5400;p603">
            <a:extLst>
              <a:ext uri="{FF2B5EF4-FFF2-40B4-BE49-F238E27FC236}">
                <a16:creationId xmlns:a16="http://schemas.microsoft.com/office/drawing/2014/main" id="{1D8530FF-C2C2-9DCA-F3F0-F070A3604F58}"/>
              </a:ext>
            </a:extLst>
          </p:cNvPr>
          <p:cNvSpPr txBox="1"/>
          <p:nvPr/>
        </p:nvSpPr>
        <p:spPr>
          <a:xfrm>
            <a:off x="7732756" y="6356917"/>
            <a:ext cx="4422798" cy="404377"/>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Source: Irish Times Group Audience Solutions: Stats based on a 30 day period, Updated June 2025</a:t>
            </a:r>
          </a:p>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Platforms: Irishtimes.com, IrishExaminer.com, BreakingNews.ie, Echolive.ie, myhome.ie</a:t>
            </a:r>
            <a:endParaRPr sz="700">
              <a:solidFill>
                <a:schemeClr val="bg1"/>
              </a:solidFill>
              <a:latin typeface="+mj-lt"/>
              <a:ea typeface="DM Sans"/>
              <a:cs typeface="DM Sans"/>
              <a:sym typeface="DM Sans"/>
            </a:endParaRPr>
          </a:p>
        </p:txBody>
      </p:sp>
    </p:spTree>
    <p:extLst>
      <p:ext uri="{BB962C8B-B14F-4D97-AF65-F5344CB8AC3E}">
        <p14:creationId xmlns:p14="http://schemas.microsoft.com/office/powerpoint/2010/main" val="3311240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7C0F6-2006-5A06-628C-B3153B065DE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6CD4422-5929-F26B-29E8-0FF4C3C1A55D}"/>
              </a:ext>
            </a:extLst>
          </p:cNvPr>
          <p:cNvPicPr>
            <a:picLocks noChangeAspect="1"/>
          </p:cNvPicPr>
          <p:nvPr/>
        </p:nvPicPr>
        <p:blipFill>
          <a:blip r:embed="rId3"/>
          <a:stretch>
            <a:fillRect/>
          </a:stretch>
        </p:blipFill>
        <p:spPr>
          <a:xfrm>
            <a:off x="0" y="0"/>
            <a:ext cx="12192000" cy="6880428"/>
          </a:xfrm>
          <a:prstGeom prst="rect">
            <a:avLst/>
          </a:prstGeom>
        </p:spPr>
      </p:pic>
      <p:sp>
        <p:nvSpPr>
          <p:cNvPr id="9" name="Rectangle 8">
            <a:extLst>
              <a:ext uri="{FF2B5EF4-FFF2-40B4-BE49-F238E27FC236}">
                <a16:creationId xmlns:a16="http://schemas.microsoft.com/office/drawing/2014/main" id="{B6B15527-97DC-CEBE-2947-21471BDB65FE}"/>
              </a:ext>
            </a:extLst>
          </p:cNvPr>
          <p:cNvSpPr/>
          <p:nvPr/>
        </p:nvSpPr>
        <p:spPr>
          <a:xfrm>
            <a:off x="18999"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44CE1E17-7532-980D-0BA6-379720EDC8BD}"/>
              </a:ext>
            </a:extLst>
          </p:cNvPr>
          <p:cNvSpPr>
            <a:spLocks noGrp="1"/>
          </p:cNvSpPr>
          <p:nvPr>
            <p:ph type="body" sz="quarter" idx="13"/>
          </p:nvPr>
        </p:nvSpPr>
        <p:spPr>
          <a:xfrm>
            <a:off x="815975" y="1361598"/>
            <a:ext cx="5716905" cy="3233022"/>
          </a:xfrm>
        </p:spPr>
        <p:txBody>
          <a:bodyPr/>
          <a:lstStyle/>
          <a:p>
            <a:endParaRPr lang="en-US" sz="1500">
              <a:solidFill>
                <a:schemeClr val="bg1"/>
              </a:solidFill>
              <a:cs typeface="Effra Light" panose="020B0403020203020204" charset="0"/>
            </a:endParaRPr>
          </a:p>
          <a:p>
            <a:endParaRPr lang="en-GB" sz="1500">
              <a:solidFill>
                <a:schemeClr val="bg1"/>
              </a:solidFill>
            </a:endParaRPr>
          </a:p>
        </p:txBody>
      </p:sp>
      <p:sp>
        <p:nvSpPr>
          <p:cNvPr id="10" name="Text Placeholder 6">
            <a:extLst>
              <a:ext uri="{FF2B5EF4-FFF2-40B4-BE49-F238E27FC236}">
                <a16:creationId xmlns:a16="http://schemas.microsoft.com/office/drawing/2014/main" id="{5E94EB33-11DD-144D-2CF3-6D9314110F86}"/>
              </a:ext>
            </a:extLst>
          </p:cNvPr>
          <p:cNvSpPr txBox="1">
            <a:spLocks/>
          </p:cNvSpPr>
          <p:nvPr/>
        </p:nvSpPr>
        <p:spPr>
          <a:xfrm>
            <a:off x="665752" y="521403"/>
            <a:ext cx="7239454" cy="742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a:solidFill>
                  <a:schemeClr val="bg1"/>
                </a:solidFill>
                <a:latin typeface="Effra Heavy" panose="020B0604020202020204" charset="0"/>
                <a:cs typeface="Effra Heavy" panose="020B0604020202020204" charset="0"/>
              </a:rPr>
              <a:t>Christmas Food &amp; Drink Audiences</a:t>
            </a:r>
          </a:p>
        </p:txBody>
      </p:sp>
      <p:sp>
        <p:nvSpPr>
          <p:cNvPr id="18" name="TextBox 17">
            <a:extLst>
              <a:ext uri="{FF2B5EF4-FFF2-40B4-BE49-F238E27FC236}">
                <a16:creationId xmlns:a16="http://schemas.microsoft.com/office/drawing/2014/main" id="{E8465A0C-856F-B560-51E4-CF70B13FCCE8}"/>
              </a:ext>
            </a:extLst>
          </p:cNvPr>
          <p:cNvSpPr txBox="1"/>
          <p:nvPr/>
        </p:nvSpPr>
        <p:spPr>
          <a:xfrm>
            <a:off x="675912" y="1102667"/>
            <a:ext cx="684310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REACH</a:t>
            </a:r>
          </a:p>
        </p:txBody>
      </p:sp>
      <p:sp>
        <p:nvSpPr>
          <p:cNvPr id="19" name="TextBox 18">
            <a:extLst>
              <a:ext uri="{FF2B5EF4-FFF2-40B4-BE49-F238E27FC236}">
                <a16:creationId xmlns:a16="http://schemas.microsoft.com/office/drawing/2014/main" id="{3EF121A9-0C77-09C3-D3D7-5A9079C9EAF4}"/>
              </a:ext>
            </a:extLst>
          </p:cNvPr>
          <p:cNvSpPr txBox="1"/>
          <p:nvPr/>
        </p:nvSpPr>
        <p:spPr>
          <a:xfrm>
            <a:off x="653414" y="2243368"/>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ENGAGEMENT</a:t>
            </a:r>
          </a:p>
        </p:txBody>
      </p:sp>
      <p:sp>
        <p:nvSpPr>
          <p:cNvPr id="20" name="TextBox 43">
            <a:extLst>
              <a:ext uri="{FF2B5EF4-FFF2-40B4-BE49-F238E27FC236}">
                <a16:creationId xmlns:a16="http://schemas.microsoft.com/office/drawing/2014/main" id="{BA0B89BF-1786-2F8D-B844-245CDB33CAEE}"/>
              </a:ext>
            </a:extLst>
          </p:cNvPr>
          <p:cNvSpPr txBox="1"/>
          <p:nvPr/>
        </p:nvSpPr>
        <p:spPr>
          <a:xfrm>
            <a:off x="1865051" y="109702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Unique Users</a:t>
            </a:r>
          </a:p>
          <a:p>
            <a:pPr algn="ctr"/>
            <a:r>
              <a:rPr lang="en-US" sz="1300" b="1">
                <a:solidFill>
                  <a:schemeClr val="bg1"/>
                </a:solidFill>
                <a:latin typeface="Effra Light" panose="020B0604020202020204" charset="0"/>
                <a:cs typeface="Effra Light" panose="020B0604020202020204" charset="0"/>
              </a:rPr>
              <a:t>832.59K</a:t>
            </a:r>
          </a:p>
          <a:p>
            <a:pPr algn="ctr"/>
            <a:r>
              <a:rPr lang="en-US" sz="1300" b="0">
                <a:solidFill>
                  <a:schemeClr val="bg1"/>
                </a:solidFill>
                <a:effectLst/>
                <a:latin typeface="Effra Light" panose="020B0604020202020204" charset="0"/>
                <a:cs typeface="Effra Light" panose="020B0604020202020204" charset="0"/>
              </a:rPr>
              <a:t>16.26</a:t>
            </a:r>
            <a:r>
              <a:rPr lang="en-US" sz="1300">
                <a:solidFill>
                  <a:schemeClr val="bg1"/>
                </a:solidFill>
                <a:latin typeface="Effra Light" panose="020B0604020202020204" charset="0"/>
                <a:cs typeface="Effra Light" panose="020B0604020202020204" charset="0"/>
              </a:rPr>
              <a:t>% of total</a:t>
            </a:r>
            <a:endParaRPr lang="en-US" sz="1300" b="0">
              <a:solidFill>
                <a:schemeClr val="bg1"/>
              </a:solidFill>
              <a:effectLst/>
              <a:latin typeface="Effra Light" panose="020B0604020202020204" charset="0"/>
              <a:cs typeface="Effra Light" panose="020B0604020202020204" charset="0"/>
            </a:endParaRPr>
          </a:p>
        </p:txBody>
      </p:sp>
      <p:sp>
        <p:nvSpPr>
          <p:cNvPr id="21" name="TextBox 43">
            <a:extLst>
              <a:ext uri="{FF2B5EF4-FFF2-40B4-BE49-F238E27FC236}">
                <a16:creationId xmlns:a16="http://schemas.microsoft.com/office/drawing/2014/main" id="{141EFE0E-4F63-7A74-3575-AE189A4560EA}"/>
              </a:ext>
            </a:extLst>
          </p:cNvPr>
          <p:cNvSpPr txBox="1"/>
          <p:nvPr/>
        </p:nvSpPr>
        <p:spPr>
          <a:xfrm>
            <a:off x="3057826" y="1083066"/>
            <a:ext cx="2745608"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Weekly UU</a:t>
            </a:r>
            <a:endParaRPr lang="en-US" sz="1300" b="1">
              <a:solidFill>
                <a:schemeClr val="bg1"/>
              </a:solidFill>
              <a:effectLst/>
              <a:latin typeface="Effra Light" panose="020B0604020202020204" charset="0"/>
              <a:cs typeface="Effra Light" panose="020B0604020202020204" charset="0"/>
            </a:endParaRPr>
          </a:p>
          <a:p>
            <a:pPr algn="ctr"/>
            <a:r>
              <a:rPr lang="en-US" sz="1300" b="1">
                <a:solidFill>
                  <a:schemeClr val="bg1"/>
                </a:solidFill>
                <a:effectLst/>
                <a:latin typeface="Effra Light" panose="020B0604020202020204" charset="0"/>
                <a:cs typeface="Effra Light" panose="020B0604020202020204" charset="0"/>
              </a:rPr>
              <a:t>531.18k</a:t>
            </a:r>
          </a:p>
          <a:p>
            <a:pPr algn="ctr"/>
            <a:r>
              <a:rPr lang="en-US" sz="1300">
                <a:solidFill>
                  <a:schemeClr val="bg1"/>
                </a:solidFill>
                <a:latin typeface="Effra Light" panose="020B0604020202020204" charset="0"/>
                <a:cs typeface="Effra Light" panose="020B0604020202020204" charset="0"/>
              </a:rPr>
              <a:t>25.78% of total</a:t>
            </a:r>
            <a:endParaRPr lang="en-US" sz="1300" b="0">
              <a:solidFill>
                <a:schemeClr val="bg1"/>
              </a:solidFill>
              <a:effectLst/>
              <a:latin typeface="Effra Light" panose="020B0604020202020204" charset="0"/>
              <a:cs typeface="Effra Light" panose="020B0604020202020204" charset="0"/>
            </a:endParaRPr>
          </a:p>
        </p:txBody>
      </p:sp>
      <p:sp>
        <p:nvSpPr>
          <p:cNvPr id="22" name="TextBox 43">
            <a:extLst>
              <a:ext uri="{FF2B5EF4-FFF2-40B4-BE49-F238E27FC236}">
                <a16:creationId xmlns:a16="http://schemas.microsoft.com/office/drawing/2014/main" id="{EA0B1217-E16F-47AD-13AE-49DB2244439E}"/>
              </a:ext>
            </a:extLst>
          </p:cNvPr>
          <p:cNvSpPr txBox="1"/>
          <p:nvPr/>
        </p:nvSpPr>
        <p:spPr>
          <a:xfrm>
            <a:off x="1819764" y="222739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31.32m</a:t>
            </a:r>
          </a:p>
          <a:p>
            <a:pPr algn="ctr"/>
            <a:r>
              <a:rPr lang="en-IE" sz="1300" b="0">
                <a:solidFill>
                  <a:schemeClr val="bg1"/>
                </a:solidFill>
                <a:effectLst/>
                <a:latin typeface="Effra Light" panose="020B0604020202020204" charset="0"/>
                <a:cs typeface="Effra Light" panose="020B0604020202020204" charset="0"/>
              </a:rPr>
              <a:t>58.72% </a:t>
            </a:r>
            <a:r>
              <a:rPr lang="en-IE" sz="1300">
                <a:solidFill>
                  <a:schemeClr val="bg1"/>
                </a:solidFill>
                <a:latin typeface="Effra Light" panose="020B0604020202020204" charset="0"/>
                <a:cs typeface="Effra Light" panose="020B0604020202020204" charset="0"/>
              </a:rPr>
              <a:t>of total</a:t>
            </a:r>
            <a:endParaRPr lang="en-IE" sz="1300" b="0">
              <a:solidFill>
                <a:schemeClr val="bg1"/>
              </a:solidFill>
              <a:effectLst/>
              <a:latin typeface="Effra Light" panose="020B0604020202020204" charset="0"/>
              <a:cs typeface="Effra Light" panose="020B0604020202020204" charset="0"/>
            </a:endParaRPr>
          </a:p>
        </p:txBody>
      </p:sp>
      <p:sp>
        <p:nvSpPr>
          <p:cNvPr id="23" name="TextBox 43">
            <a:extLst>
              <a:ext uri="{FF2B5EF4-FFF2-40B4-BE49-F238E27FC236}">
                <a16:creationId xmlns:a16="http://schemas.microsoft.com/office/drawing/2014/main" id="{563AE855-9BC2-FAA4-B191-77B18D22092A}"/>
              </a:ext>
            </a:extLst>
          </p:cNvPr>
          <p:cNvSpPr txBox="1"/>
          <p:nvPr/>
        </p:nvSpPr>
        <p:spPr>
          <a:xfrm>
            <a:off x="3395183" y="2210369"/>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Pageviews/UU</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37.62</a:t>
            </a:r>
          </a:p>
          <a:p>
            <a:pPr algn="ctr"/>
            <a:r>
              <a:rPr lang="en-IE" sz="1300">
                <a:solidFill>
                  <a:schemeClr val="bg1"/>
                </a:solidFill>
                <a:latin typeface="Effra Light" panose="020B0604020202020204" charset="0"/>
                <a:cs typeface="Effra Light" panose="020B0604020202020204" charset="0"/>
              </a:rPr>
              <a:t>3.61</a:t>
            </a:r>
            <a:r>
              <a:rPr lang="en-IE" sz="1300">
                <a:solidFill>
                  <a:schemeClr val="bg1"/>
                </a:solidFill>
                <a:effectLst/>
                <a:latin typeface="Effra Light" panose="020B0604020202020204" charset="0"/>
                <a:cs typeface="Effra Light" panose="020B0604020202020204" charset="0"/>
              </a:rPr>
              <a:t>x vs total</a:t>
            </a:r>
          </a:p>
        </p:txBody>
      </p:sp>
      <p:sp>
        <p:nvSpPr>
          <p:cNvPr id="24" name="TextBox 43">
            <a:extLst>
              <a:ext uri="{FF2B5EF4-FFF2-40B4-BE49-F238E27FC236}">
                <a16:creationId xmlns:a16="http://schemas.microsoft.com/office/drawing/2014/main" id="{9665E79C-184B-E5B9-7EC2-636A4FB2B8D6}"/>
              </a:ext>
            </a:extLst>
          </p:cNvPr>
          <p:cNvSpPr txBox="1"/>
          <p:nvPr/>
        </p:nvSpPr>
        <p:spPr>
          <a:xfrm>
            <a:off x="5166100" y="2188644"/>
            <a:ext cx="1652847"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Most Active Days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Tuesday &amp; Wednesday</a:t>
            </a:r>
            <a:endParaRPr lang="en-IE" sz="1300" b="1">
              <a:solidFill>
                <a:schemeClr val="bg1"/>
              </a:solidFill>
              <a:effectLst/>
              <a:latin typeface="Effra Light" panose="020B0604020202020204" charset="0"/>
              <a:cs typeface="Effra Light" panose="020B0604020202020204" charset="0"/>
            </a:endParaRPr>
          </a:p>
        </p:txBody>
      </p:sp>
      <p:sp>
        <p:nvSpPr>
          <p:cNvPr id="25" name="TextBox 43">
            <a:extLst>
              <a:ext uri="{FF2B5EF4-FFF2-40B4-BE49-F238E27FC236}">
                <a16:creationId xmlns:a16="http://schemas.microsoft.com/office/drawing/2014/main" id="{6EBD3C27-62A4-7A55-EB48-B15B573752E5}"/>
              </a:ext>
            </a:extLst>
          </p:cNvPr>
          <p:cNvSpPr txBox="1"/>
          <p:nvPr/>
        </p:nvSpPr>
        <p:spPr>
          <a:xfrm>
            <a:off x="5073073" y="1061548"/>
            <a:ext cx="1652847" cy="4924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Monthly Impressions</a:t>
            </a:r>
          </a:p>
          <a:p>
            <a:pPr algn="ctr"/>
            <a:r>
              <a:rPr lang="en-US" sz="1300">
                <a:solidFill>
                  <a:schemeClr val="bg1"/>
                </a:solidFill>
                <a:latin typeface="Effra Light" panose="020B0604020202020204" charset="0"/>
                <a:cs typeface="Effra Light" panose="020B0604020202020204" charset="0"/>
              </a:rPr>
              <a:t>36 million</a:t>
            </a:r>
          </a:p>
        </p:txBody>
      </p:sp>
      <p:sp>
        <p:nvSpPr>
          <p:cNvPr id="26" name="TextBox 43">
            <a:extLst>
              <a:ext uri="{FF2B5EF4-FFF2-40B4-BE49-F238E27FC236}">
                <a16:creationId xmlns:a16="http://schemas.microsoft.com/office/drawing/2014/main" id="{F7B15995-F543-EFE8-6A33-49BBA774BA12}"/>
              </a:ext>
            </a:extLst>
          </p:cNvPr>
          <p:cNvSpPr txBox="1"/>
          <p:nvPr/>
        </p:nvSpPr>
        <p:spPr>
          <a:xfrm>
            <a:off x="665752" y="1328245"/>
            <a:ext cx="1563077" cy="6001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a:solidFill>
                  <a:schemeClr val="bg1"/>
                </a:solidFill>
                <a:effectLst/>
                <a:latin typeface="Effra Light" panose="020B0604020202020204" charset="0"/>
                <a:cs typeface="Effra Light" panose="020B0604020202020204" charset="0"/>
              </a:rPr>
              <a:t>The scale of your custom Audience compared to total base</a:t>
            </a:r>
            <a:endParaRPr lang="en-IE" sz="1100">
              <a:solidFill>
                <a:schemeClr val="bg1"/>
              </a:solidFill>
              <a:latin typeface="Effra Light" panose="020B0604020202020204" charset="0"/>
              <a:cs typeface="Effra Light" panose="020B0604020202020204" charset="0"/>
            </a:endParaRPr>
          </a:p>
        </p:txBody>
      </p:sp>
      <p:sp>
        <p:nvSpPr>
          <p:cNvPr id="27" name="TextBox 47">
            <a:extLst>
              <a:ext uri="{FF2B5EF4-FFF2-40B4-BE49-F238E27FC236}">
                <a16:creationId xmlns:a16="http://schemas.microsoft.com/office/drawing/2014/main" id="{83896ED8-CA82-E498-750B-B4D76E97F504}"/>
              </a:ext>
            </a:extLst>
          </p:cNvPr>
          <p:cNvSpPr txBox="1"/>
          <p:nvPr/>
        </p:nvSpPr>
        <p:spPr>
          <a:xfrm>
            <a:off x="643255" y="2464431"/>
            <a:ext cx="1449705"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a:solidFill>
                  <a:schemeClr val="bg1"/>
                </a:solidFill>
                <a:effectLst/>
                <a:latin typeface="Effra Light"/>
                <a:cs typeface="Effra Light"/>
              </a:rPr>
              <a:t>How </a:t>
            </a:r>
            <a:r>
              <a:rPr lang="en-US" sz="1200">
                <a:solidFill>
                  <a:schemeClr val="bg1"/>
                </a:solidFill>
                <a:latin typeface="Effra Light"/>
                <a:cs typeface="Effra Light"/>
              </a:rPr>
              <a:t>the </a:t>
            </a:r>
            <a:r>
              <a:rPr lang="en-US" sz="1200" b="0">
                <a:solidFill>
                  <a:schemeClr val="bg1"/>
                </a:solidFill>
                <a:effectLst/>
                <a:latin typeface="Effra Light"/>
                <a:cs typeface="Effra Light"/>
              </a:rPr>
              <a:t>Audience engages </a:t>
            </a:r>
            <a:r>
              <a:rPr lang="en-US" sz="1200">
                <a:solidFill>
                  <a:schemeClr val="bg1"/>
                </a:solidFill>
                <a:latin typeface="Effra Light"/>
                <a:cs typeface="Effra Light"/>
              </a:rPr>
              <a:t>with </a:t>
            </a:r>
            <a:r>
              <a:rPr lang="en-US" sz="1200" b="0">
                <a:solidFill>
                  <a:schemeClr val="bg1"/>
                </a:solidFill>
                <a:effectLst/>
                <a:latin typeface="Effra Light"/>
                <a:cs typeface="Effra Light"/>
              </a:rPr>
              <a:t>content </a:t>
            </a:r>
            <a:r>
              <a:rPr lang="en-US" sz="1200">
                <a:solidFill>
                  <a:schemeClr val="bg1"/>
                </a:solidFill>
                <a:latin typeface="Effra Light"/>
                <a:cs typeface="Effra Light"/>
              </a:rPr>
              <a:t>V</a:t>
            </a:r>
            <a:r>
              <a:rPr lang="en-US" sz="1200" b="0">
                <a:solidFill>
                  <a:schemeClr val="bg1"/>
                </a:solidFill>
                <a:effectLst/>
                <a:latin typeface="Effra Light"/>
                <a:cs typeface="Effra Light"/>
              </a:rPr>
              <a:t> total user base</a:t>
            </a:r>
            <a:endParaRPr lang="en-IE" sz="1200">
              <a:solidFill>
                <a:schemeClr val="bg1"/>
              </a:solidFill>
              <a:latin typeface="Effra Light"/>
              <a:cs typeface="Effra Light"/>
            </a:endParaRPr>
          </a:p>
        </p:txBody>
      </p:sp>
      <p:sp>
        <p:nvSpPr>
          <p:cNvPr id="30" name="TextBox 29">
            <a:extLst>
              <a:ext uri="{FF2B5EF4-FFF2-40B4-BE49-F238E27FC236}">
                <a16:creationId xmlns:a16="http://schemas.microsoft.com/office/drawing/2014/main" id="{1B35BEFA-4392-9B9E-7011-4F66068CEC71}"/>
              </a:ext>
            </a:extLst>
          </p:cNvPr>
          <p:cNvSpPr txBox="1"/>
          <p:nvPr/>
        </p:nvSpPr>
        <p:spPr>
          <a:xfrm>
            <a:off x="592455" y="3499974"/>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ACCESS TRENDS</a:t>
            </a:r>
          </a:p>
        </p:txBody>
      </p:sp>
      <p:pic>
        <p:nvPicPr>
          <p:cNvPr id="35" name="Picture Placeholder 3">
            <a:extLst>
              <a:ext uri="{FF2B5EF4-FFF2-40B4-BE49-F238E27FC236}">
                <a16:creationId xmlns:a16="http://schemas.microsoft.com/office/drawing/2014/main" id="{19C0F827-C140-1A5C-AF9B-960D61C01D5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336" r="24336"/>
          <a:stretch/>
        </p:blipFill>
        <p:spPr>
          <a:xfrm>
            <a:off x="6911975" y="0"/>
            <a:ext cx="5280025" cy="6858000"/>
          </a:xfrm>
        </p:spPr>
      </p:pic>
      <p:graphicFrame>
        <p:nvGraphicFramePr>
          <p:cNvPr id="39" name="Chart 38">
            <a:extLst>
              <a:ext uri="{FF2B5EF4-FFF2-40B4-BE49-F238E27FC236}">
                <a16:creationId xmlns:a16="http://schemas.microsoft.com/office/drawing/2014/main" id="{0B68B00F-1B94-1054-1F86-E2C9D8275F64}"/>
              </a:ext>
            </a:extLst>
          </p:cNvPr>
          <p:cNvGraphicFramePr/>
          <p:nvPr>
            <p:extLst>
              <p:ext uri="{D42A27DB-BD31-4B8C-83A1-F6EECF244321}">
                <p14:modId xmlns:p14="http://schemas.microsoft.com/office/powerpoint/2010/main" val="98714249"/>
              </p:ext>
            </p:extLst>
          </p:nvPr>
        </p:nvGraphicFramePr>
        <p:xfrm>
          <a:off x="3296883" y="3841558"/>
          <a:ext cx="3937038" cy="2310567"/>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ED3D5BBE-0489-CABB-F999-0F4A13C4E30D}"/>
              </a:ext>
            </a:extLst>
          </p:cNvPr>
          <p:cNvSpPr txBox="1"/>
          <p:nvPr/>
        </p:nvSpPr>
        <p:spPr>
          <a:xfrm>
            <a:off x="3798623" y="4072420"/>
            <a:ext cx="2611612" cy="1815882"/>
          </a:xfrm>
          <a:prstGeom prst="rect">
            <a:avLst/>
          </a:prstGeom>
          <a:noFill/>
        </p:spPr>
        <p:txBody>
          <a:bodyPr wrap="none" rtlCol="0">
            <a:spAutoFit/>
          </a:bodyPr>
          <a:lstStyle/>
          <a:p>
            <a:pPr algn="ctr"/>
            <a:r>
              <a:rPr lang="en-US" sz="1400" b="1">
                <a:solidFill>
                  <a:schemeClr val="bg1"/>
                </a:solidFill>
                <a:cs typeface="Effra Heavy" panose="020B0803020203020204" charset="0"/>
              </a:rPr>
              <a:t>Usage by domain (By PV)</a:t>
            </a:r>
          </a:p>
          <a:p>
            <a:endParaRPr lang="en-US" sz="1400" b="1">
              <a:solidFill>
                <a:schemeClr val="bg1"/>
              </a:solidFill>
              <a:cs typeface="Effra Heavy" panose="020B0803020203020204" charset="0"/>
            </a:endParaRPr>
          </a:p>
          <a:p>
            <a:r>
              <a:rPr lang="en-US" sz="1400">
                <a:solidFill>
                  <a:schemeClr val="bg1"/>
                </a:solidFill>
                <a:cs typeface="Effra Heavy" panose="020B0803020203020204" charset="0"/>
              </a:rPr>
              <a:t>Irishtimes.com	71.41%</a:t>
            </a:r>
          </a:p>
          <a:p>
            <a:r>
              <a:rPr lang="en-US" sz="1400">
                <a:solidFill>
                  <a:schemeClr val="bg1"/>
                </a:solidFill>
                <a:cs typeface="Effra Heavy" panose="020B0803020203020204" charset="0"/>
              </a:rPr>
              <a:t>Irishexaminer.com	13.21%</a:t>
            </a:r>
          </a:p>
          <a:p>
            <a:r>
              <a:rPr lang="en-US" sz="1400">
                <a:solidFill>
                  <a:schemeClr val="bg1"/>
                </a:solidFill>
                <a:cs typeface="Effra Heavy" panose="020B0803020203020204" charset="0"/>
              </a:rPr>
              <a:t>Myhome.ie		3.88%</a:t>
            </a:r>
          </a:p>
          <a:p>
            <a:r>
              <a:rPr lang="en-US" sz="1400">
                <a:solidFill>
                  <a:schemeClr val="bg1"/>
                </a:solidFill>
                <a:cs typeface="Effra Heavy" panose="020B0803020203020204" charset="0"/>
              </a:rPr>
              <a:t>Echolive.ie		4.61%</a:t>
            </a:r>
          </a:p>
          <a:p>
            <a:r>
              <a:rPr lang="en-US" sz="1400">
                <a:solidFill>
                  <a:schemeClr val="bg1"/>
                </a:solidFill>
                <a:cs typeface="Effra Heavy" panose="020B0803020203020204" charset="0"/>
              </a:rPr>
              <a:t>Breakingnews.ie	7.49%</a:t>
            </a:r>
          </a:p>
          <a:p>
            <a:endParaRPr lang="en-GB" sz="1400">
              <a:solidFill>
                <a:schemeClr val="bg1"/>
              </a:solidFill>
            </a:endParaRPr>
          </a:p>
        </p:txBody>
      </p:sp>
      <p:graphicFrame>
        <p:nvGraphicFramePr>
          <p:cNvPr id="3" name="Chart 2">
            <a:extLst>
              <a:ext uri="{FF2B5EF4-FFF2-40B4-BE49-F238E27FC236}">
                <a16:creationId xmlns:a16="http://schemas.microsoft.com/office/drawing/2014/main" id="{DC09ECDB-AB74-ACA7-4781-509CDF5657CD}"/>
              </a:ext>
            </a:extLst>
          </p:cNvPr>
          <p:cNvGraphicFramePr/>
          <p:nvPr>
            <p:extLst>
              <p:ext uri="{D42A27DB-BD31-4B8C-83A1-F6EECF244321}">
                <p14:modId xmlns:p14="http://schemas.microsoft.com/office/powerpoint/2010/main" val="2806596115"/>
              </p:ext>
            </p:extLst>
          </p:nvPr>
        </p:nvGraphicFramePr>
        <p:xfrm>
          <a:off x="518360" y="3773316"/>
          <a:ext cx="2703411" cy="2070487"/>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E7DF79FE-691A-94DF-DBF3-347A547D999B}"/>
              </a:ext>
            </a:extLst>
          </p:cNvPr>
          <p:cNvSpPr txBox="1"/>
          <p:nvPr/>
        </p:nvSpPr>
        <p:spPr>
          <a:xfrm>
            <a:off x="2713142" y="4051541"/>
            <a:ext cx="605113" cy="1015663"/>
          </a:xfrm>
          <a:prstGeom prst="rect">
            <a:avLst/>
          </a:prstGeom>
          <a:noFill/>
        </p:spPr>
        <p:txBody>
          <a:bodyPr wrap="square" rtlCol="0">
            <a:spAutoFit/>
          </a:bodyPr>
          <a:lstStyle/>
          <a:p>
            <a:pPr algn="ctr"/>
            <a:r>
              <a:rPr lang="en-US" sz="1200">
                <a:solidFill>
                  <a:schemeClr val="bg1"/>
                </a:solidFill>
                <a:cs typeface="Effra Heavy" panose="020B0803020203020204" charset="0"/>
              </a:rPr>
              <a:t>Usage by device</a:t>
            </a:r>
          </a:p>
          <a:p>
            <a:pPr algn="ctr"/>
            <a:endParaRPr lang="en-GB" sz="1200">
              <a:solidFill>
                <a:schemeClr val="bg1"/>
              </a:solidFill>
            </a:endParaRPr>
          </a:p>
        </p:txBody>
      </p:sp>
      <p:sp>
        <p:nvSpPr>
          <p:cNvPr id="5" name="Google Shape;5400;p603">
            <a:extLst>
              <a:ext uri="{FF2B5EF4-FFF2-40B4-BE49-F238E27FC236}">
                <a16:creationId xmlns:a16="http://schemas.microsoft.com/office/drawing/2014/main" id="{203E2F95-8419-C7B5-6E42-2D574E7F30ED}"/>
              </a:ext>
            </a:extLst>
          </p:cNvPr>
          <p:cNvSpPr txBox="1"/>
          <p:nvPr/>
        </p:nvSpPr>
        <p:spPr>
          <a:xfrm>
            <a:off x="7722596" y="6356917"/>
            <a:ext cx="4422798" cy="404377"/>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Source: Irish Times Group Audience Solutions: Stats based on a 30 day period, Updated June 2025</a:t>
            </a:r>
          </a:p>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Platforms: Irishtimes.com, IrishExaminer.com, BreakingNews.ie, Echolive.ie, myhome.ie</a:t>
            </a:r>
            <a:endParaRPr sz="700">
              <a:solidFill>
                <a:schemeClr val="bg1"/>
              </a:solidFill>
              <a:latin typeface="+mj-lt"/>
              <a:ea typeface="DM Sans"/>
              <a:cs typeface="DM Sans"/>
              <a:sym typeface="DM Sans"/>
            </a:endParaRPr>
          </a:p>
        </p:txBody>
      </p:sp>
    </p:spTree>
    <p:extLst>
      <p:ext uri="{BB962C8B-B14F-4D97-AF65-F5344CB8AC3E}">
        <p14:creationId xmlns:p14="http://schemas.microsoft.com/office/powerpoint/2010/main" val="2649115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F8402-DEB2-69D6-FEDD-D9E61F2729E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113BFCA-EE7E-10FC-8334-F765E2F188E7}"/>
              </a:ext>
            </a:extLst>
          </p:cNvPr>
          <p:cNvPicPr>
            <a:picLocks noChangeAspect="1"/>
          </p:cNvPicPr>
          <p:nvPr/>
        </p:nvPicPr>
        <p:blipFill>
          <a:blip r:embed="rId3"/>
          <a:stretch>
            <a:fillRect/>
          </a:stretch>
        </p:blipFill>
        <p:spPr>
          <a:xfrm>
            <a:off x="0" y="0"/>
            <a:ext cx="12192000" cy="6880428"/>
          </a:xfrm>
          <a:prstGeom prst="rect">
            <a:avLst/>
          </a:prstGeom>
        </p:spPr>
      </p:pic>
      <p:sp>
        <p:nvSpPr>
          <p:cNvPr id="8" name="Rectangle 7">
            <a:extLst>
              <a:ext uri="{FF2B5EF4-FFF2-40B4-BE49-F238E27FC236}">
                <a16:creationId xmlns:a16="http://schemas.microsoft.com/office/drawing/2014/main" id="{8ECAA1BF-3BF5-BF70-1484-2BE088BCC483}"/>
              </a:ext>
            </a:extLst>
          </p:cNvPr>
          <p:cNvSpPr/>
          <p:nvPr/>
        </p:nvSpPr>
        <p:spPr>
          <a:xfrm>
            <a:off x="18999"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70B24C5C-7974-F35A-BC70-4BBFB47EA8B4}"/>
              </a:ext>
            </a:extLst>
          </p:cNvPr>
          <p:cNvSpPr>
            <a:spLocks noGrp="1"/>
          </p:cNvSpPr>
          <p:nvPr>
            <p:ph type="body" sz="quarter" idx="13"/>
          </p:nvPr>
        </p:nvSpPr>
        <p:spPr>
          <a:xfrm>
            <a:off x="815975" y="1361598"/>
            <a:ext cx="5716905" cy="3233022"/>
          </a:xfrm>
        </p:spPr>
        <p:txBody>
          <a:bodyPr/>
          <a:lstStyle/>
          <a:p>
            <a:endParaRPr lang="en-US" sz="1500">
              <a:solidFill>
                <a:schemeClr val="bg1"/>
              </a:solidFill>
              <a:cs typeface="Effra Light" panose="020B0403020203020204" charset="0"/>
            </a:endParaRPr>
          </a:p>
          <a:p>
            <a:endParaRPr lang="en-GB" sz="1500">
              <a:solidFill>
                <a:schemeClr val="bg1"/>
              </a:solidFill>
            </a:endParaRPr>
          </a:p>
        </p:txBody>
      </p:sp>
      <p:sp>
        <p:nvSpPr>
          <p:cNvPr id="10" name="Text Placeholder 6">
            <a:extLst>
              <a:ext uri="{FF2B5EF4-FFF2-40B4-BE49-F238E27FC236}">
                <a16:creationId xmlns:a16="http://schemas.microsoft.com/office/drawing/2014/main" id="{D03F7CEF-2AD3-E726-0F0F-2E58D428F504}"/>
              </a:ext>
            </a:extLst>
          </p:cNvPr>
          <p:cNvSpPr txBox="1">
            <a:spLocks/>
          </p:cNvSpPr>
          <p:nvPr/>
        </p:nvSpPr>
        <p:spPr>
          <a:xfrm>
            <a:off x="706392" y="490923"/>
            <a:ext cx="7239454" cy="742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600">
                <a:solidFill>
                  <a:schemeClr val="bg1"/>
                </a:solidFill>
                <a:latin typeface="Effra Heavy" panose="020B0604020202020204" charset="0"/>
                <a:cs typeface="Effra Heavy" panose="020B0604020202020204" charset="0"/>
              </a:rPr>
              <a:t>Festive Family &amp; Parenting </a:t>
            </a:r>
          </a:p>
        </p:txBody>
      </p:sp>
      <p:sp>
        <p:nvSpPr>
          <p:cNvPr id="18" name="TextBox 17">
            <a:extLst>
              <a:ext uri="{FF2B5EF4-FFF2-40B4-BE49-F238E27FC236}">
                <a16:creationId xmlns:a16="http://schemas.microsoft.com/office/drawing/2014/main" id="{A6A58655-483D-D41F-B801-7A4FB2F01B53}"/>
              </a:ext>
            </a:extLst>
          </p:cNvPr>
          <p:cNvSpPr txBox="1"/>
          <p:nvPr/>
        </p:nvSpPr>
        <p:spPr>
          <a:xfrm>
            <a:off x="675912" y="1102667"/>
            <a:ext cx="684310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REACH</a:t>
            </a:r>
          </a:p>
        </p:txBody>
      </p:sp>
      <p:sp>
        <p:nvSpPr>
          <p:cNvPr id="19" name="TextBox 18">
            <a:extLst>
              <a:ext uri="{FF2B5EF4-FFF2-40B4-BE49-F238E27FC236}">
                <a16:creationId xmlns:a16="http://schemas.microsoft.com/office/drawing/2014/main" id="{A91C8E7E-E97D-EB14-AEA4-D440A55F136B}"/>
              </a:ext>
            </a:extLst>
          </p:cNvPr>
          <p:cNvSpPr txBox="1"/>
          <p:nvPr/>
        </p:nvSpPr>
        <p:spPr>
          <a:xfrm>
            <a:off x="653414" y="2243368"/>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ENGAGEMENT</a:t>
            </a:r>
          </a:p>
        </p:txBody>
      </p:sp>
      <p:sp>
        <p:nvSpPr>
          <p:cNvPr id="20" name="TextBox 43">
            <a:extLst>
              <a:ext uri="{FF2B5EF4-FFF2-40B4-BE49-F238E27FC236}">
                <a16:creationId xmlns:a16="http://schemas.microsoft.com/office/drawing/2014/main" id="{59101533-09A3-02A2-8FF7-6C6B5E063CF9}"/>
              </a:ext>
            </a:extLst>
          </p:cNvPr>
          <p:cNvSpPr txBox="1"/>
          <p:nvPr/>
        </p:nvSpPr>
        <p:spPr>
          <a:xfrm>
            <a:off x="1865051" y="109702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Unique Users</a:t>
            </a:r>
          </a:p>
          <a:p>
            <a:pPr algn="ctr"/>
            <a:r>
              <a:rPr lang="en-US" sz="1300" b="1">
                <a:solidFill>
                  <a:schemeClr val="bg1"/>
                </a:solidFill>
                <a:latin typeface="Effra Light" panose="020B0604020202020204" charset="0"/>
                <a:cs typeface="Effra Light" panose="020B0604020202020204" charset="0"/>
              </a:rPr>
              <a:t>176.1K</a:t>
            </a:r>
          </a:p>
          <a:p>
            <a:pPr algn="ctr"/>
            <a:r>
              <a:rPr lang="en-US" sz="1300">
                <a:solidFill>
                  <a:schemeClr val="bg1"/>
                </a:solidFill>
                <a:latin typeface="Effra Light" panose="020B0604020202020204" charset="0"/>
                <a:cs typeface="Effra Light" panose="020B0604020202020204" charset="0"/>
              </a:rPr>
              <a:t>3.44% of total</a:t>
            </a:r>
            <a:endParaRPr lang="en-US" sz="1300" b="0">
              <a:solidFill>
                <a:schemeClr val="bg1"/>
              </a:solidFill>
              <a:effectLst/>
              <a:latin typeface="Effra Light" panose="020B0604020202020204" charset="0"/>
              <a:cs typeface="Effra Light" panose="020B0604020202020204" charset="0"/>
            </a:endParaRPr>
          </a:p>
        </p:txBody>
      </p:sp>
      <p:sp>
        <p:nvSpPr>
          <p:cNvPr id="21" name="TextBox 43">
            <a:extLst>
              <a:ext uri="{FF2B5EF4-FFF2-40B4-BE49-F238E27FC236}">
                <a16:creationId xmlns:a16="http://schemas.microsoft.com/office/drawing/2014/main" id="{313BBB4E-362D-AD48-940C-2F463BC58A55}"/>
              </a:ext>
            </a:extLst>
          </p:cNvPr>
          <p:cNvSpPr txBox="1"/>
          <p:nvPr/>
        </p:nvSpPr>
        <p:spPr>
          <a:xfrm>
            <a:off x="3089725" y="1072433"/>
            <a:ext cx="2745608"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Weekly UU</a:t>
            </a:r>
            <a:endParaRPr lang="en-US" sz="1300" b="1">
              <a:solidFill>
                <a:schemeClr val="bg1"/>
              </a:solidFill>
              <a:effectLst/>
              <a:latin typeface="Effra Light" panose="020B0604020202020204" charset="0"/>
              <a:cs typeface="Effra Light" panose="020B0604020202020204" charset="0"/>
            </a:endParaRPr>
          </a:p>
          <a:p>
            <a:pPr algn="ctr"/>
            <a:r>
              <a:rPr lang="en-US" sz="1300" b="1">
                <a:solidFill>
                  <a:schemeClr val="bg1"/>
                </a:solidFill>
                <a:latin typeface="Effra Light" panose="020B0604020202020204" charset="0"/>
                <a:cs typeface="Effra Light" panose="020B0604020202020204" charset="0"/>
              </a:rPr>
              <a:t>128</a:t>
            </a:r>
            <a:r>
              <a:rPr lang="en-US" sz="1300" b="1">
                <a:solidFill>
                  <a:schemeClr val="bg1"/>
                </a:solidFill>
                <a:effectLst/>
                <a:latin typeface="Effra Light" panose="020B0604020202020204" charset="0"/>
                <a:cs typeface="Effra Light" panose="020B0604020202020204" charset="0"/>
              </a:rPr>
              <a:t>k</a:t>
            </a:r>
          </a:p>
          <a:p>
            <a:pPr algn="ctr"/>
            <a:r>
              <a:rPr lang="en-US" sz="1300">
                <a:solidFill>
                  <a:schemeClr val="bg1"/>
                </a:solidFill>
                <a:latin typeface="Effra Light" panose="020B0604020202020204" charset="0"/>
                <a:cs typeface="Effra Light" panose="020B0604020202020204" charset="0"/>
              </a:rPr>
              <a:t>6.21% of total</a:t>
            </a:r>
            <a:endParaRPr lang="en-US" sz="1300" b="0">
              <a:solidFill>
                <a:schemeClr val="bg1"/>
              </a:solidFill>
              <a:effectLst/>
              <a:latin typeface="Effra Light" panose="020B0604020202020204" charset="0"/>
              <a:cs typeface="Effra Light" panose="020B0604020202020204" charset="0"/>
            </a:endParaRPr>
          </a:p>
        </p:txBody>
      </p:sp>
      <p:sp>
        <p:nvSpPr>
          <p:cNvPr id="22" name="TextBox 43">
            <a:extLst>
              <a:ext uri="{FF2B5EF4-FFF2-40B4-BE49-F238E27FC236}">
                <a16:creationId xmlns:a16="http://schemas.microsoft.com/office/drawing/2014/main" id="{B248EE51-8A7A-E78D-9462-CBCB69FA94C5}"/>
              </a:ext>
            </a:extLst>
          </p:cNvPr>
          <p:cNvSpPr txBox="1"/>
          <p:nvPr/>
        </p:nvSpPr>
        <p:spPr>
          <a:xfrm>
            <a:off x="1819764" y="222739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19.33m</a:t>
            </a:r>
          </a:p>
          <a:p>
            <a:pPr algn="ctr"/>
            <a:r>
              <a:rPr lang="en-IE" sz="1300">
                <a:solidFill>
                  <a:schemeClr val="bg1"/>
                </a:solidFill>
                <a:latin typeface="Effra Light" panose="020B0604020202020204" charset="0"/>
                <a:cs typeface="Effra Light" panose="020B0604020202020204" charset="0"/>
              </a:rPr>
              <a:t>36.24</a:t>
            </a:r>
            <a:r>
              <a:rPr lang="en-IE" sz="1300" b="0">
                <a:solidFill>
                  <a:schemeClr val="bg1"/>
                </a:solidFill>
                <a:effectLst/>
                <a:latin typeface="Effra Light" panose="020B0604020202020204" charset="0"/>
                <a:cs typeface="Effra Light" panose="020B0604020202020204" charset="0"/>
              </a:rPr>
              <a:t>% </a:t>
            </a:r>
            <a:r>
              <a:rPr lang="en-IE" sz="1300">
                <a:solidFill>
                  <a:schemeClr val="bg1"/>
                </a:solidFill>
                <a:latin typeface="Effra Light" panose="020B0604020202020204" charset="0"/>
                <a:cs typeface="Effra Light" panose="020B0604020202020204" charset="0"/>
              </a:rPr>
              <a:t>of total</a:t>
            </a:r>
            <a:endParaRPr lang="en-IE" sz="1300" b="0">
              <a:solidFill>
                <a:schemeClr val="bg1"/>
              </a:solidFill>
              <a:effectLst/>
              <a:latin typeface="Effra Light" panose="020B0604020202020204" charset="0"/>
              <a:cs typeface="Effra Light" panose="020B0604020202020204" charset="0"/>
            </a:endParaRPr>
          </a:p>
        </p:txBody>
      </p:sp>
      <p:sp>
        <p:nvSpPr>
          <p:cNvPr id="23" name="TextBox 43">
            <a:extLst>
              <a:ext uri="{FF2B5EF4-FFF2-40B4-BE49-F238E27FC236}">
                <a16:creationId xmlns:a16="http://schemas.microsoft.com/office/drawing/2014/main" id="{6496732B-20E8-A2E6-7F28-8D8C6D37C88A}"/>
              </a:ext>
            </a:extLst>
          </p:cNvPr>
          <p:cNvSpPr txBox="1"/>
          <p:nvPr/>
        </p:nvSpPr>
        <p:spPr>
          <a:xfrm>
            <a:off x="3395183" y="2210369"/>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Pageviews/UU</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109.77</a:t>
            </a:r>
          </a:p>
          <a:p>
            <a:pPr algn="ctr"/>
            <a:r>
              <a:rPr lang="en-IE" sz="1300">
                <a:solidFill>
                  <a:schemeClr val="bg1"/>
                </a:solidFill>
                <a:latin typeface="Effra Light" panose="020B0604020202020204" charset="0"/>
                <a:cs typeface="Effra Light" panose="020B0604020202020204" charset="0"/>
              </a:rPr>
              <a:t>10.54</a:t>
            </a:r>
            <a:r>
              <a:rPr lang="en-IE" sz="1300">
                <a:solidFill>
                  <a:schemeClr val="bg1"/>
                </a:solidFill>
                <a:effectLst/>
                <a:latin typeface="Effra Light" panose="020B0604020202020204" charset="0"/>
                <a:cs typeface="Effra Light" panose="020B0604020202020204" charset="0"/>
              </a:rPr>
              <a:t>x vs total</a:t>
            </a:r>
          </a:p>
        </p:txBody>
      </p:sp>
      <p:sp>
        <p:nvSpPr>
          <p:cNvPr id="24" name="TextBox 43">
            <a:extLst>
              <a:ext uri="{FF2B5EF4-FFF2-40B4-BE49-F238E27FC236}">
                <a16:creationId xmlns:a16="http://schemas.microsoft.com/office/drawing/2014/main" id="{3FC4DB6D-BD5B-4F17-0F21-D768B69BB0DE}"/>
              </a:ext>
            </a:extLst>
          </p:cNvPr>
          <p:cNvSpPr txBox="1"/>
          <p:nvPr/>
        </p:nvSpPr>
        <p:spPr>
          <a:xfrm>
            <a:off x="5166100" y="2169664"/>
            <a:ext cx="1652848"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Most Active Days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Monday – Thursday</a:t>
            </a:r>
          </a:p>
          <a:p>
            <a:pPr algn="ctr"/>
            <a:endParaRPr lang="en-IE" sz="1300" b="1">
              <a:solidFill>
                <a:schemeClr val="bg1"/>
              </a:solidFill>
              <a:effectLst/>
              <a:latin typeface="Effra Light" panose="020B0604020202020204" charset="0"/>
              <a:cs typeface="Effra Light" panose="020B0604020202020204" charset="0"/>
            </a:endParaRPr>
          </a:p>
        </p:txBody>
      </p:sp>
      <p:sp>
        <p:nvSpPr>
          <p:cNvPr id="25" name="TextBox 43">
            <a:extLst>
              <a:ext uri="{FF2B5EF4-FFF2-40B4-BE49-F238E27FC236}">
                <a16:creationId xmlns:a16="http://schemas.microsoft.com/office/drawing/2014/main" id="{9B2B5D7E-FBE8-975D-5B43-9D5D4463B0CA}"/>
              </a:ext>
            </a:extLst>
          </p:cNvPr>
          <p:cNvSpPr txBox="1"/>
          <p:nvPr/>
        </p:nvSpPr>
        <p:spPr>
          <a:xfrm>
            <a:off x="5073073" y="1061548"/>
            <a:ext cx="1652847" cy="4924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Monthly Impressions</a:t>
            </a:r>
          </a:p>
          <a:p>
            <a:pPr algn="ctr"/>
            <a:r>
              <a:rPr lang="en-US" sz="1300">
                <a:solidFill>
                  <a:schemeClr val="bg1"/>
                </a:solidFill>
                <a:latin typeface="Effra Light" panose="020B0604020202020204" charset="0"/>
                <a:cs typeface="Effra Light" panose="020B0604020202020204" charset="0"/>
              </a:rPr>
              <a:t>1.1 million</a:t>
            </a:r>
          </a:p>
        </p:txBody>
      </p:sp>
      <p:sp>
        <p:nvSpPr>
          <p:cNvPr id="26" name="TextBox 43">
            <a:extLst>
              <a:ext uri="{FF2B5EF4-FFF2-40B4-BE49-F238E27FC236}">
                <a16:creationId xmlns:a16="http://schemas.microsoft.com/office/drawing/2014/main" id="{B6147659-8ED0-8E1A-EB5E-4920FBCC4B80}"/>
              </a:ext>
            </a:extLst>
          </p:cNvPr>
          <p:cNvSpPr txBox="1"/>
          <p:nvPr/>
        </p:nvSpPr>
        <p:spPr>
          <a:xfrm>
            <a:off x="665752" y="1328245"/>
            <a:ext cx="1563077" cy="6001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a:solidFill>
                  <a:schemeClr val="bg1"/>
                </a:solidFill>
                <a:effectLst/>
                <a:latin typeface="Effra Light" panose="020B0604020202020204" charset="0"/>
                <a:cs typeface="Effra Light" panose="020B0604020202020204" charset="0"/>
              </a:rPr>
              <a:t>The scale of your custom Audience compared to total base</a:t>
            </a:r>
            <a:endParaRPr lang="en-IE" sz="1100">
              <a:solidFill>
                <a:schemeClr val="bg1"/>
              </a:solidFill>
              <a:latin typeface="Effra Light" panose="020B0604020202020204" charset="0"/>
              <a:cs typeface="Effra Light" panose="020B0604020202020204" charset="0"/>
            </a:endParaRPr>
          </a:p>
        </p:txBody>
      </p:sp>
      <p:sp>
        <p:nvSpPr>
          <p:cNvPr id="27" name="TextBox 47">
            <a:extLst>
              <a:ext uri="{FF2B5EF4-FFF2-40B4-BE49-F238E27FC236}">
                <a16:creationId xmlns:a16="http://schemas.microsoft.com/office/drawing/2014/main" id="{BD4B3FB5-74D0-F619-5814-C3D68C43C91D}"/>
              </a:ext>
            </a:extLst>
          </p:cNvPr>
          <p:cNvSpPr txBox="1"/>
          <p:nvPr/>
        </p:nvSpPr>
        <p:spPr>
          <a:xfrm>
            <a:off x="643255" y="2464431"/>
            <a:ext cx="1449705"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a:solidFill>
                  <a:schemeClr val="bg1"/>
                </a:solidFill>
                <a:effectLst/>
                <a:latin typeface="Effra Light"/>
                <a:cs typeface="Effra Light"/>
              </a:rPr>
              <a:t>How </a:t>
            </a:r>
            <a:r>
              <a:rPr lang="en-US" sz="1200">
                <a:solidFill>
                  <a:schemeClr val="bg1"/>
                </a:solidFill>
                <a:latin typeface="Effra Light"/>
                <a:cs typeface="Effra Light"/>
              </a:rPr>
              <a:t>the </a:t>
            </a:r>
            <a:r>
              <a:rPr lang="en-US" sz="1200" b="0">
                <a:solidFill>
                  <a:schemeClr val="bg1"/>
                </a:solidFill>
                <a:effectLst/>
                <a:latin typeface="Effra Light"/>
                <a:cs typeface="Effra Light"/>
              </a:rPr>
              <a:t>Audience engages </a:t>
            </a:r>
            <a:r>
              <a:rPr lang="en-US" sz="1200">
                <a:solidFill>
                  <a:schemeClr val="bg1"/>
                </a:solidFill>
                <a:latin typeface="Effra Light"/>
                <a:cs typeface="Effra Light"/>
              </a:rPr>
              <a:t>with </a:t>
            </a:r>
            <a:r>
              <a:rPr lang="en-US" sz="1200" b="0">
                <a:solidFill>
                  <a:schemeClr val="bg1"/>
                </a:solidFill>
                <a:effectLst/>
                <a:latin typeface="Effra Light"/>
                <a:cs typeface="Effra Light"/>
              </a:rPr>
              <a:t>content </a:t>
            </a:r>
            <a:r>
              <a:rPr lang="en-US" sz="1200">
                <a:solidFill>
                  <a:schemeClr val="bg1"/>
                </a:solidFill>
                <a:latin typeface="Effra Light"/>
                <a:cs typeface="Effra Light"/>
              </a:rPr>
              <a:t>V</a:t>
            </a:r>
            <a:r>
              <a:rPr lang="en-US" sz="1200" b="0">
                <a:solidFill>
                  <a:schemeClr val="bg1"/>
                </a:solidFill>
                <a:effectLst/>
                <a:latin typeface="Effra Light"/>
                <a:cs typeface="Effra Light"/>
              </a:rPr>
              <a:t> total user base</a:t>
            </a:r>
            <a:endParaRPr lang="en-IE" sz="1200">
              <a:solidFill>
                <a:schemeClr val="bg1"/>
              </a:solidFill>
              <a:latin typeface="Effra Light"/>
              <a:cs typeface="Effra Light"/>
            </a:endParaRPr>
          </a:p>
        </p:txBody>
      </p:sp>
      <p:sp>
        <p:nvSpPr>
          <p:cNvPr id="30" name="TextBox 29">
            <a:extLst>
              <a:ext uri="{FF2B5EF4-FFF2-40B4-BE49-F238E27FC236}">
                <a16:creationId xmlns:a16="http://schemas.microsoft.com/office/drawing/2014/main" id="{4BCBA55C-8C1C-2C59-8475-4C69BFBC2075}"/>
              </a:ext>
            </a:extLst>
          </p:cNvPr>
          <p:cNvSpPr txBox="1"/>
          <p:nvPr/>
        </p:nvSpPr>
        <p:spPr>
          <a:xfrm>
            <a:off x="592455" y="3499974"/>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ACCESS TRENDS</a:t>
            </a:r>
          </a:p>
        </p:txBody>
      </p:sp>
      <p:pic>
        <p:nvPicPr>
          <p:cNvPr id="35" name="Picture Placeholder 3">
            <a:extLst>
              <a:ext uri="{FF2B5EF4-FFF2-40B4-BE49-F238E27FC236}">
                <a16:creationId xmlns:a16="http://schemas.microsoft.com/office/drawing/2014/main" id="{C8796C67-36AB-4CF7-699E-182D22E1CAA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336" r="24336"/>
          <a:stretch/>
        </p:blipFill>
        <p:spPr>
          <a:xfrm>
            <a:off x="6911975" y="0"/>
            <a:ext cx="5280025" cy="6858000"/>
          </a:xfrm>
        </p:spPr>
      </p:pic>
      <p:graphicFrame>
        <p:nvGraphicFramePr>
          <p:cNvPr id="39" name="Chart 38">
            <a:extLst>
              <a:ext uri="{FF2B5EF4-FFF2-40B4-BE49-F238E27FC236}">
                <a16:creationId xmlns:a16="http://schemas.microsoft.com/office/drawing/2014/main" id="{11860F21-75D9-7868-49E8-B326195F9BEB}"/>
              </a:ext>
            </a:extLst>
          </p:cNvPr>
          <p:cNvGraphicFramePr/>
          <p:nvPr>
            <p:extLst>
              <p:ext uri="{D42A27DB-BD31-4B8C-83A1-F6EECF244321}">
                <p14:modId xmlns:p14="http://schemas.microsoft.com/office/powerpoint/2010/main" val="2753499945"/>
              </p:ext>
            </p:extLst>
          </p:nvPr>
        </p:nvGraphicFramePr>
        <p:xfrm>
          <a:off x="3296883" y="3841558"/>
          <a:ext cx="3937038" cy="2310567"/>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5A3C169B-1D63-6963-D9A6-25873B8B1D40}"/>
              </a:ext>
            </a:extLst>
          </p:cNvPr>
          <p:cNvSpPr txBox="1"/>
          <p:nvPr/>
        </p:nvSpPr>
        <p:spPr>
          <a:xfrm>
            <a:off x="3798623" y="4072420"/>
            <a:ext cx="2611612" cy="1815882"/>
          </a:xfrm>
          <a:prstGeom prst="rect">
            <a:avLst/>
          </a:prstGeom>
          <a:noFill/>
        </p:spPr>
        <p:txBody>
          <a:bodyPr wrap="none" rtlCol="0">
            <a:spAutoFit/>
          </a:bodyPr>
          <a:lstStyle/>
          <a:p>
            <a:pPr algn="ctr"/>
            <a:r>
              <a:rPr lang="en-US" sz="1400" b="1">
                <a:solidFill>
                  <a:schemeClr val="bg1"/>
                </a:solidFill>
                <a:cs typeface="Effra Heavy" panose="020B0803020203020204" charset="0"/>
              </a:rPr>
              <a:t>Usage by domain (By PV)</a:t>
            </a:r>
          </a:p>
          <a:p>
            <a:endParaRPr lang="en-US" sz="1400" b="1">
              <a:solidFill>
                <a:schemeClr val="bg1"/>
              </a:solidFill>
              <a:cs typeface="Effra Heavy" panose="020B0803020203020204" charset="0"/>
            </a:endParaRPr>
          </a:p>
          <a:p>
            <a:r>
              <a:rPr lang="en-US" sz="1400">
                <a:solidFill>
                  <a:schemeClr val="bg1"/>
                </a:solidFill>
                <a:cs typeface="Effra Heavy" panose="020B0803020203020204" charset="0"/>
              </a:rPr>
              <a:t>Irishtimes.com	78.08%</a:t>
            </a:r>
          </a:p>
          <a:p>
            <a:r>
              <a:rPr lang="en-US" sz="1400">
                <a:solidFill>
                  <a:schemeClr val="bg1"/>
                </a:solidFill>
                <a:cs typeface="Effra Heavy" panose="020B0803020203020204" charset="0"/>
              </a:rPr>
              <a:t>Irishexaminer.com	11.52%</a:t>
            </a:r>
          </a:p>
          <a:p>
            <a:r>
              <a:rPr lang="en-US" sz="1400">
                <a:solidFill>
                  <a:schemeClr val="bg1"/>
                </a:solidFill>
                <a:cs typeface="Effra Heavy" panose="020B0803020203020204" charset="0"/>
              </a:rPr>
              <a:t>Myhome.ie		2.04%</a:t>
            </a:r>
          </a:p>
          <a:p>
            <a:r>
              <a:rPr lang="en-US" sz="1400">
                <a:solidFill>
                  <a:schemeClr val="bg1"/>
                </a:solidFill>
                <a:cs typeface="Effra Heavy" panose="020B0803020203020204" charset="0"/>
              </a:rPr>
              <a:t>Echolive.ie		3.41%</a:t>
            </a:r>
          </a:p>
          <a:p>
            <a:r>
              <a:rPr lang="en-US" sz="1400">
                <a:solidFill>
                  <a:schemeClr val="bg1"/>
                </a:solidFill>
                <a:cs typeface="Effra Heavy" panose="020B0803020203020204" charset="0"/>
              </a:rPr>
              <a:t>Breakingnews.ie	4.83%</a:t>
            </a:r>
          </a:p>
          <a:p>
            <a:endParaRPr lang="en-GB" sz="1400">
              <a:solidFill>
                <a:schemeClr val="bg1"/>
              </a:solidFill>
            </a:endParaRPr>
          </a:p>
        </p:txBody>
      </p:sp>
      <p:graphicFrame>
        <p:nvGraphicFramePr>
          <p:cNvPr id="3" name="Chart 2">
            <a:extLst>
              <a:ext uri="{FF2B5EF4-FFF2-40B4-BE49-F238E27FC236}">
                <a16:creationId xmlns:a16="http://schemas.microsoft.com/office/drawing/2014/main" id="{F1B4BF07-46AC-5A8D-E8A6-8109BC9A6D29}"/>
              </a:ext>
            </a:extLst>
          </p:cNvPr>
          <p:cNvGraphicFramePr/>
          <p:nvPr>
            <p:extLst>
              <p:ext uri="{D42A27DB-BD31-4B8C-83A1-F6EECF244321}">
                <p14:modId xmlns:p14="http://schemas.microsoft.com/office/powerpoint/2010/main" val="1916136706"/>
              </p:ext>
            </p:extLst>
          </p:nvPr>
        </p:nvGraphicFramePr>
        <p:xfrm>
          <a:off x="518360" y="3773316"/>
          <a:ext cx="2703411" cy="2070487"/>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16709201-FC51-216D-961D-EC66A9453BDC}"/>
              </a:ext>
            </a:extLst>
          </p:cNvPr>
          <p:cNvSpPr txBox="1"/>
          <p:nvPr/>
        </p:nvSpPr>
        <p:spPr>
          <a:xfrm>
            <a:off x="2713142" y="4051541"/>
            <a:ext cx="605113" cy="1015663"/>
          </a:xfrm>
          <a:prstGeom prst="rect">
            <a:avLst/>
          </a:prstGeom>
          <a:noFill/>
        </p:spPr>
        <p:txBody>
          <a:bodyPr wrap="square" rtlCol="0">
            <a:spAutoFit/>
          </a:bodyPr>
          <a:lstStyle/>
          <a:p>
            <a:pPr algn="ctr"/>
            <a:r>
              <a:rPr lang="en-US" sz="1200">
                <a:solidFill>
                  <a:schemeClr val="bg1"/>
                </a:solidFill>
                <a:cs typeface="Effra Heavy" panose="020B0803020203020204" charset="0"/>
              </a:rPr>
              <a:t>Usage by device</a:t>
            </a:r>
          </a:p>
          <a:p>
            <a:pPr algn="ctr"/>
            <a:endParaRPr lang="en-GB" sz="1200">
              <a:solidFill>
                <a:schemeClr val="bg1"/>
              </a:solidFill>
            </a:endParaRPr>
          </a:p>
        </p:txBody>
      </p:sp>
      <p:sp>
        <p:nvSpPr>
          <p:cNvPr id="5" name="Google Shape;5400;p603">
            <a:extLst>
              <a:ext uri="{FF2B5EF4-FFF2-40B4-BE49-F238E27FC236}">
                <a16:creationId xmlns:a16="http://schemas.microsoft.com/office/drawing/2014/main" id="{0A7B3248-A126-4765-B517-014FA36C4D40}"/>
              </a:ext>
            </a:extLst>
          </p:cNvPr>
          <p:cNvSpPr txBox="1"/>
          <p:nvPr/>
        </p:nvSpPr>
        <p:spPr>
          <a:xfrm>
            <a:off x="7732756" y="6356917"/>
            <a:ext cx="4422798" cy="404377"/>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Source: Irish Times Group Audience Solutions: Stats based on a 30 day period, Updated June 2025</a:t>
            </a:r>
          </a:p>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Platforms: Irishtimes.com, IrishExaminer.com, BreakingNews.ie, Echolive.ie, myhome.ie</a:t>
            </a:r>
            <a:endParaRPr sz="700">
              <a:solidFill>
                <a:schemeClr val="bg1"/>
              </a:solidFill>
              <a:latin typeface="+mj-lt"/>
              <a:ea typeface="DM Sans"/>
              <a:cs typeface="DM Sans"/>
              <a:sym typeface="DM Sans"/>
            </a:endParaRPr>
          </a:p>
        </p:txBody>
      </p:sp>
    </p:spTree>
    <p:extLst>
      <p:ext uri="{BB962C8B-B14F-4D97-AF65-F5344CB8AC3E}">
        <p14:creationId xmlns:p14="http://schemas.microsoft.com/office/powerpoint/2010/main" val="306385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E7E8-CBF4-80CE-EC7D-A3F8A7D836D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FF65CBA-26D8-5DC6-871E-C90CBD48428B}"/>
              </a:ext>
            </a:extLst>
          </p:cNvPr>
          <p:cNvPicPr>
            <a:picLocks noChangeAspect="1"/>
          </p:cNvPicPr>
          <p:nvPr/>
        </p:nvPicPr>
        <p:blipFill>
          <a:blip r:embed="rId3"/>
          <a:stretch>
            <a:fillRect/>
          </a:stretch>
        </p:blipFill>
        <p:spPr>
          <a:xfrm>
            <a:off x="0" y="0"/>
            <a:ext cx="12192000" cy="6880428"/>
          </a:xfrm>
          <a:prstGeom prst="rect">
            <a:avLst/>
          </a:prstGeom>
        </p:spPr>
      </p:pic>
      <p:sp>
        <p:nvSpPr>
          <p:cNvPr id="9" name="Rectangle 8">
            <a:extLst>
              <a:ext uri="{FF2B5EF4-FFF2-40B4-BE49-F238E27FC236}">
                <a16:creationId xmlns:a16="http://schemas.microsoft.com/office/drawing/2014/main" id="{C87CA5D0-EFF0-6D77-5E3A-CE2549DBB3FE}"/>
              </a:ext>
            </a:extLst>
          </p:cNvPr>
          <p:cNvSpPr/>
          <p:nvPr/>
        </p:nvSpPr>
        <p:spPr>
          <a:xfrm>
            <a:off x="18999"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2524526E-76E6-7FC1-F64E-78C4CD71D57A}"/>
              </a:ext>
            </a:extLst>
          </p:cNvPr>
          <p:cNvSpPr>
            <a:spLocks noGrp="1"/>
          </p:cNvSpPr>
          <p:nvPr>
            <p:ph type="body" sz="quarter" idx="13"/>
          </p:nvPr>
        </p:nvSpPr>
        <p:spPr>
          <a:xfrm>
            <a:off x="815975" y="1361598"/>
            <a:ext cx="5716905" cy="3233022"/>
          </a:xfrm>
        </p:spPr>
        <p:txBody>
          <a:bodyPr/>
          <a:lstStyle/>
          <a:p>
            <a:endParaRPr lang="en-US" sz="1500">
              <a:solidFill>
                <a:schemeClr val="bg1"/>
              </a:solidFill>
              <a:cs typeface="Effra Light" panose="020B0403020203020204" charset="0"/>
            </a:endParaRPr>
          </a:p>
          <a:p>
            <a:endParaRPr lang="en-GB" sz="1500">
              <a:solidFill>
                <a:schemeClr val="bg1"/>
              </a:solidFill>
            </a:endParaRPr>
          </a:p>
        </p:txBody>
      </p:sp>
      <p:sp>
        <p:nvSpPr>
          <p:cNvPr id="10" name="Text Placeholder 6">
            <a:extLst>
              <a:ext uri="{FF2B5EF4-FFF2-40B4-BE49-F238E27FC236}">
                <a16:creationId xmlns:a16="http://schemas.microsoft.com/office/drawing/2014/main" id="{AD09D289-3A56-03E5-2602-FED36BEDD4C8}"/>
              </a:ext>
            </a:extLst>
          </p:cNvPr>
          <p:cNvSpPr txBox="1">
            <a:spLocks/>
          </p:cNvSpPr>
          <p:nvPr/>
        </p:nvSpPr>
        <p:spPr>
          <a:xfrm>
            <a:off x="696232" y="450283"/>
            <a:ext cx="7239454" cy="742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a:solidFill>
                  <a:schemeClr val="bg1"/>
                </a:solidFill>
                <a:latin typeface="Effra Heavy" panose="020B0604020202020204" charset="0"/>
                <a:cs typeface="Effra Heavy" panose="020B0604020202020204" charset="0"/>
              </a:rPr>
              <a:t>Festive Movies, Books and Entertainment</a:t>
            </a:r>
          </a:p>
        </p:txBody>
      </p:sp>
      <p:sp>
        <p:nvSpPr>
          <p:cNvPr id="18" name="TextBox 17">
            <a:extLst>
              <a:ext uri="{FF2B5EF4-FFF2-40B4-BE49-F238E27FC236}">
                <a16:creationId xmlns:a16="http://schemas.microsoft.com/office/drawing/2014/main" id="{C4A615CD-D530-AFED-E17E-54BF85E70E76}"/>
              </a:ext>
            </a:extLst>
          </p:cNvPr>
          <p:cNvSpPr txBox="1"/>
          <p:nvPr/>
        </p:nvSpPr>
        <p:spPr>
          <a:xfrm>
            <a:off x="675912" y="1102667"/>
            <a:ext cx="684310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REACH</a:t>
            </a:r>
          </a:p>
        </p:txBody>
      </p:sp>
      <p:sp>
        <p:nvSpPr>
          <p:cNvPr id="19" name="TextBox 18">
            <a:extLst>
              <a:ext uri="{FF2B5EF4-FFF2-40B4-BE49-F238E27FC236}">
                <a16:creationId xmlns:a16="http://schemas.microsoft.com/office/drawing/2014/main" id="{AC16C3F4-65AE-7FEA-77A2-58030C4BBFE2}"/>
              </a:ext>
            </a:extLst>
          </p:cNvPr>
          <p:cNvSpPr txBox="1"/>
          <p:nvPr/>
        </p:nvSpPr>
        <p:spPr>
          <a:xfrm>
            <a:off x="653414" y="2243368"/>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ENGAGEMENT</a:t>
            </a:r>
          </a:p>
        </p:txBody>
      </p:sp>
      <p:sp>
        <p:nvSpPr>
          <p:cNvPr id="20" name="TextBox 43">
            <a:extLst>
              <a:ext uri="{FF2B5EF4-FFF2-40B4-BE49-F238E27FC236}">
                <a16:creationId xmlns:a16="http://schemas.microsoft.com/office/drawing/2014/main" id="{453496AD-1B3F-D9FD-74FD-BF295369565A}"/>
              </a:ext>
            </a:extLst>
          </p:cNvPr>
          <p:cNvSpPr txBox="1"/>
          <p:nvPr/>
        </p:nvSpPr>
        <p:spPr>
          <a:xfrm>
            <a:off x="1865051" y="109702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Unique Users</a:t>
            </a:r>
          </a:p>
          <a:p>
            <a:pPr algn="ctr"/>
            <a:r>
              <a:rPr lang="en-US" sz="1300" b="1">
                <a:solidFill>
                  <a:schemeClr val="bg1"/>
                </a:solidFill>
                <a:latin typeface="Effra Light"/>
                <a:cs typeface="Effra Light"/>
              </a:rPr>
              <a:t>1.55M</a:t>
            </a:r>
            <a:endParaRPr lang="en-US" sz="1300" b="1">
              <a:solidFill>
                <a:schemeClr val="bg1"/>
              </a:solidFill>
              <a:latin typeface="Effra Light" panose="020B0604020202020204" charset="0"/>
              <a:cs typeface="Effra Light" panose="020B0604020202020204" charset="0"/>
            </a:endParaRPr>
          </a:p>
          <a:p>
            <a:pPr algn="ctr"/>
            <a:r>
              <a:rPr lang="en-US" sz="1300">
                <a:solidFill>
                  <a:schemeClr val="bg1"/>
                </a:solidFill>
                <a:latin typeface="Effra Light" panose="020B0604020202020204" charset="0"/>
                <a:cs typeface="Effra Light" panose="020B0604020202020204" charset="0"/>
              </a:rPr>
              <a:t>20.47% of total</a:t>
            </a:r>
            <a:endParaRPr lang="en-US" sz="1300" b="0">
              <a:solidFill>
                <a:schemeClr val="bg1"/>
              </a:solidFill>
              <a:effectLst/>
              <a:latin typeface="Effra Light" panose="020B0604020202020204" charset="0"/>
              <a:cs typeface="Effra Light" panose="020B0604020202020204" charset="0"/>
            </a:endParaRPr>
          </a:p>
        </p:txBody>
      </p:sp>
      <p:sp>
        <p:nvSpPr>
          <p:cNvPr id="21" name="TextBox 43">
            <a:extLst>
              <a:ext uri="{FF2B5EF4-FFF2-40B4-BE49-F238E27FC236}">
                <a16:creationId xmlns:a16="http://schemas.microsoft.com/office/drawing/2014/main" id="{373016CB-0874-3B79-8048-6DFF1C9B22B6}"/>
              </a:ext>
            </a:extLst>
          </p:cNvPr>
          <p:cNvSpPr txBox="1"/>
          <p:nvPr/>
        </p:nvSpPr>
        <p:spPr>
          <a:xfrm>
            <a:off x="3089725" y="1072433"/>
            <a:ext cx="2745608"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Weekly UU</a:t>
            </a:r>
            <a:endParaRPr lang="en-US" sz="1300" b="1">
              <a:solidFill>
                <a:schemeClr val="bg1"/>
              </a:solidFill>
              <a:effectLst/>
              <a:latin typeface="Effra Light" panose="020B0604020202020204" charset="0"/>
              <a:cs typeface="Effra Light" panose="020B0604020202020204" charset="0"/>
            </a:endParaRPr>
          </a:p>
          <a:p>
            <a:pPr algn="ctr"/>
            <a:r>
              <a:rPr lang="en-US" sz="1300" b="1">
                <a:solidFill>
                  <a:schemeClr val="bg1"/>
                </a:solidFill>
                <a:effectLst/>
                <a:latin typeface="Effra Light" panose="020B0604020202020204" charset="0"/>
                <a:cs typeface="Effra Light" panose="020B0604020202020204" charset="0"/>
              </a:rPr>
              <a:t>827.71k</a:t>
            </a:r>
          </a:p>
          <a:p>
            <a:pPr algn="ctr"/>
            <a:r>
              <a:rPr lang="en-US" sz="1300">
                <a:solidFill>
                  <a:schemeClr val="bg1"/>
                </a:solidFill>
                <a:latin typeface="Effra Light" panose="020B0604020202020204" charset="0"/>
                <a:cs typeface="Effra Light" panose="020B0604020202020204" charset="0"/>
              </a:rPr>
              <a:t>29.49% of total</a:t>
            </a:r>
            <a:endParaRPr lang="en-US" sz="1300" b="0">
              <a:solidFill>
                <a:schemeClr val="bg1"/>
              </a:solidFill>
              <a:effectLst/>
              <a:latin typeface="Effra Light" panose="020B0604020202020204" charset="0"/>
              <a:cs typeface="Effra Light" panose="020B0604020202020204" charset="0"/>
            </a:endParaRPr>
          </a:p>
        </p:txBody>
      </p:sp>
      <p:sp>
        <p:nvSpPr>
          <p:cNvPr id="22" name="TextBox 43">
            <a:extLst>
              <a:ext uri="{FF2B5EF4-FFF2-40B4-BE49-F238E27FC236}">
                <a16:creationId xmlns:a16="http://schemas.microsoft.com/office/drawing/2014/main" id="{2DA479F0-572C-345B-0239-B17C8C9ABC13}"/>
              </a:ext>
            </a:extLst>
          </p:cNvPr>
          <p:cNvSpPr txBox="1"/>
          <p:nvPr/>
        </p:nvSpPr>
        <p:spPr>
          <a:xfrm>
            <a:off x="1819764" y="222739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43.16m</a:t>
            </a:r>
          </a:p>
          <a:p>
            <a:pPr algn="ctr"/>
            <a:r>
              <a:rPr lang="en-IE" sz="1300" b="0">
                <a:solidFill>
                  <a:schemeClr val="bg1"/>
                </a:solidFill>
                <a:effectLst/>
                <a:latin typeface="Effra Light" panose="020B0604020202020204" charset="0"/>
                <a:cs typeface="Effra Light" panose="020B0604020202020204" charset="0"/>
              </a:rPr>
              <a:t>64.06% </a:t>
            </a:r>
            <a:r>
              <a:rPr lang="en-IE" sz="1300">
                <a:solidFill>
                  <a:schemeClr val="bg1"/>
                </a:solidFill>
                <a:latin typeface="Effra Light" panose="020B0604020202020204" charset="0"/>
                <a:cs typeface="Effra Light" panose="020B0604020202020204" charset="0"/>
              </a:rPr>
              <a:t>of total</a:t>
            </a:r>
            <a:endParaRPr lang="en-IE" sz="1300" b="0">
              <a:solidFill>
                <a:schemeClr val="bg1"/>
              </a:solidFill>
              <a:effectLst/>
              <a:latin typeface="Effra Light" panose="020B0604020202020204" charset="0"/>
              <a:cs typeface="Effra Light" panose="020B0604020202020204" charset="0"/>
            </a:endParaRPr>
          </a:p>
        </p:txBody>
      </p:sp>
      <p:sp>
        <p:nvSpPr>
          <p:cNvPr id="23" name="TextBox 43">
            <a:extLst>
              <a:ext uri="{FF2B5EF4-FFF2-40B4-BE49-F238E27FC236}">
                <a16:creationId xmlns:a16="http://schemas.microsoft.com/office/drawing/2014/main" id="{DE9EE064-069B-4AF2-F8D4-FE9F9D9967DE}"/>
              </a:ext>
            </a:extLst>
          </p:cNvPr>
          <p:cNvSpPr txBox="1"/>
          <p:nvPr/>
        </p:nvSpPr>
        <p:spPr>
          <a:xfrm>
            <a:off x="3395183" y="2210369"/>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Pageviews/UU</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27.76</a:t>
            </a:r>
          </a:p>
          <a:p>
            <a:pPr algn="ctr"/>
            <a:r>
              <a:rPr lang="en-IE" sz="1300">
                <a:solidFill>
                  <a:schemeClr val="bg1"/>
                </a:solidFill>
                <a:effectLst/>
                <a:latin typeface="Effra Light" panose="020B0604020202020204" charset="0"/>
                <a:cs typeface="Effra Light" panose="020B0604020202020204" charset="0"/>
              </a:rPr>
              <a:t>3.</a:t>
            </a:r>
            <a:r>
              <a:rPr lang="en-IE" sz="1300">
                <a:solidFill>
                  <a:schemeClr val="bg1"/>
                </a:solidFill>
                <a:latin typeface="Effra Light" panose="020B0604020202020204" charset="0"/>
                <a:cs typeface="Effra Light" panose="020B0604020202020204" charset="0"/>
              </a:rPr>
              <a:t>13</a:t>
            </a:r>
            <a:r>
              <a:rPr lang="en-IE" sz="1300">
                <a:solidFill>
                  <a:schemeClr val="bg1"/>
                </a:solidFill>
                <a:effectLst/>
                <a:latin typeface="Effra Light" panose="020B0604020202020204" charset="0"/>
                <a:cs typeface="Effra Light" panose="020B0604020202020204" charset="0"/>
              </a:rPr>
              <a:t>x vs total</a:t>
            </a:r>
          </a:p>
        </p:txBody>
      </p:sp>
      <p:sp>
        <p:nvSpPr>
          <p:cNvPr id="24" name="TextBox 43">
            <a:extLst>
              <a:ext uri="{FF2B5EF4-FFF2-40B4-BE49-F238E27FC236}">
                <a16:creationId xmlns:a16="http://schemas.microsoft.com/office/drawing/2014/main" id="{C1B3D2A3-438A-FECC-0853-009707CA33E8}"/>
              </a:ext>
            </a:extLst>
          </p:cNvPr>
          <p:cNvSpPr txBox="1"/>
          <p:nvPr/>
        </p:nvSpPr>
        <p:spPr>
          <a:xfrm>
            <a:off x="5186955" y="2200866"/>
            <a:ext cx="1652847"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Most Active Days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Tuesday &amp; Wednesday</a:t>
            </a:r>
            <a:endParaRPr lang="en-IE" sz="1300" b="1">
              <a:solidFill>
                <a:schemeClr val="bg1"/>
              </a:solidFill>
              <a:effectLst/>
              <a:latin typeface="Effra Light" panose="020B0604020202020204" charset="0"/>
              <a:cs typeface="Effra Light" panose="020B0604020202020204" charset="0"/>
            </a:endParaRPr>
          </a:p>
        </p:txBody>
      </p:sp>
      <p:sp>
        <p:nvSpPr>
          <p:cNvPr id="25" name="TextBox 43">
            <a:extLst>
              <a:ext uri="{FF2B5EF4-FFF2-40B4-BE49-F238E27FC236}">
                <a16:creationId xmlns:a16="http://schemas.microsoft.com/office/drawing/2014/main" id="{9092BF15-89E1-9851-CD0E-96660AD4CE9B}"/>
              </a:ext>
            </a:extLst>
          </p:cNvPr>
          <p:cNvSpPr txBox="1"/>
          <p:nvPr/>
        </p:nvSpPr>
        <p:spPr>
          <a:xfrm>
            <a:off x="5073073" y="1061548"/>
            <a:ext cx="1652847" cy="4924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Monthly Impressions</a:t>
            </a:r>
          </a:p>
          <a:p>
            <a:pPr algn="ctr"/>
            <a:r>
              <a:rPr lang="en-US" sz="1300">
                <a:solidFill>
                  <a:schemeClr val="bg1"/>
                </a:solidFill>
                <a:latin typeface="Effra Light" panose="020B0604020202020204" charset="0"/>
                <a:cs typeface="Effra Light" panose="020B0604020202020204" charset="0"/>
              </a:rPr>
              <a:t>6,5 million</a:t>
            </a:r>
          </a:p>
        </p:txBody>
      </p:sp>
      <p:sp>
        <p:nvSpPr>
          <p:cNvPr id="26" name="TextBox 43">
            <a:extLst>
              <a:ext uri="{FF2B5EF4-FFF2-40B4-BE49-F238E27FC236}">
                <a16:creationId xmlns:a16="http://schemas.microsoft.com/office/drawing/2014/main" id="{936732FC-715F-01AD-56B5-89D123E50CC6}"/>
              </a:ext>
            </a:extLst>
          </p:cNvPr>
          <p:cNvSpPr txBox="1"/>
          <p:nvPr/>
        </p:nvSpPr>
        <p:spPr>
          <a:xfrm>
            <a:off x="665752" y="1328245"/>
            <a:ext cx="1563077" cy="6001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a:solidFill>
                  <a:schemeClr val="bg1"/>
                </a:solidFill>
                <a:effectLst/>
                <a:latin typeface="Effra Light" panose="020B0604020202020204" charset="0"/>
                <a:cs typeface="Effra Light" panose="020B0604020202020204" charset="0"/>
              </a:rPr>
              <a:t>The scale of your custom Audience compared to total base</a:t>
            </a:r>
            <a:endParaRPr lang="en-IE" sz="1100">
              <a:solidFill>
                <a:schemeClr val="bg1"/>
              </a:solidFill>
              <a:latin typeface="Effra Light" panose="020B0604020202020204" charset="0"/>
              <a:cs typeface="Effra Light" panose="020B0604020202020204" charset="0"/>
            </a:endParaRPr>
          </a:p>
        </p:txBody>
      </p:sp>
      <p:sp>
        <p:nvSpPr>
          <p:cNvPr id="27" name="TextBox 47">
            <a:extLst>
              <a:ext uri="{FF2B5EF4-FFF2-40B4-BE49-F238E27FC236}">
                <a16:creationId xmlns:a16="http://schemas.microsoft.com/office/drawing/2014/main" id="{69BD094D-377C-7B24-A2BF-01A141D70A37}"/>
              </a:ext>
            </a:extLst>
          </p:cNvPr>
          <p:cNvSpPr txBox="1"/>
          <p:nvPr/>
        </p:nvSpPr>
        <p:spPr>
          <a:xfrm>
            <a:off x="643255" y="2464431"/>
            <a:ext cx="1449705"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a:solidFill>
                  <a:schemeClr val="bg1"/>
                </a:solidFill>
                <a:effectLst/>
                <a:latin typeface="Effra Light"/>
                <a:cs typeface="Effra Light"/>
              </a:rPr>
              <a:t>How </a:t>
            </a:r>
            <a:r>
              <a:rPr lang="en-US" sz="1200">
                <a:solidFill>
                  <a:schemeClr val="bg1"/>
                </a:solidFill>
                <a:latin typeface="Effra Light"/>
                <a:cs typeface="Effra Light"/>
              </a:rPr>
              <a:t>the </a:t>
            </a:r>
            <a:r>
              <a:rPr lang="en-US" sz="1200" b="0">
                <a:solidFill>
                  <a:schemeClr val="bg1"/>
                </a:solidFill>
                <a:effectLst/>
                <a:latin typeface="Effra Light"/>
                <a:cs typeface="Effra Light"/>
              </a:rPr>
              <a:t>Audience engages </a:t>
            </a:r>
            <a:r>
              <a:rPr lang="en-US" sz="1200">
                <a:solidFill>
                  <a:schemeClr val="bg1"/>
                </a:solidFill>
                <a:latin typeface="Effra Light"/>
                <a:cs typeface="Effra Light"/>
              </a:rPr>
              <a:t>with </a:t>
            </a:r>
            <a:r>
              <a:rPr lang="en-US" sz="1200" b="0">
                <a:solidFill>
                  <a:schemeClr val="bg1"/>
                </a:solidFill>
                <a:effectLst/>
                <a:latin typeface="Effra Light"/>
                <a:cs typeface="Effra Light"/>
              </a:rPr>
              <a:t>content </a:t>
            </a:r>
            <a:r>
              <a:rPr lang="en-US" sz="1200">
                <a:solidFill>
                  <a:schemeClr val="bg1"/>
                </a:solidFill>
                <a:latin typeface="Effra Light"/>
                <a:cs typeface="Effra Light"/>
              </a:rPr>
              <a:t>V</a:t>
            </a:r>
            <a:r>
              <a:rPr lang="en-US" sz="1200" b="0">
                <a:solidFill>
                  <a:schemeClr val="bg1"/>
                </a:solidFill>
                <a:effectLst/>
                <a:latin typeface="Effra Light"/>
                <a:cs typeface="Effra Light"/>
              </a:rPr>
              <a:t> total user base</a:t>
            </a:r>
            <a:endParaRPr lang="en-IE" sz="1200">
              <a:solidFill>
                <a:schemeClr val="bg1"/>
              </a:solidFill>
              <a:latin typeface="Effra Light"/>
              <a:cs typeface="Effra Light"/>
            </a:endParaRPr>
          </a:p>
        </p:txBody>
      </p:sp>
      <p:pic>
        <p:nvPicPr>
          <p:cNvPr id="35" name="Picture Placeholder 3">
            <a:extLst>
              <a:ext uri="{FF2B5EF4-FFF2-40B4-BE49-F238E27FC236}">
                <a16:creationId xmlns:a16="http://schemas.microsoft.com/office/drawing/2014/main" id="{BEA9FCEF-8391-7E54-32A3-22D738C4BA0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336" r="24336"/>
          <a:stretch/>
        </p:blipFill>
        <p:spPr>
          <a:xfrm>
            <a:off x="6911975" y="0"/>
            <a:ext cx="5280025" cy="6858000"/>
          </a:xfrm>
        </p:spPr>
      </p:pic>
      <p:graphicFrame>
        <p:nvGraphicFramePr>
          <p:cNvPr id="39" name="Chart 38">
            <a:extLst>
              <a:ext uri="{FF2B5EF4-FFF2-40B4-BE49-F238E27FC236}">
                <a16:creationId xmlns:a16="http://schemas.microsoft.com/office/drawing/2014/main" id="{CB1E185C-BA62-C5FD-5127-7D063B42C8F6}"/>
              </a:ext>
            </a:extLst>
          </p:cNvPr>
          <p:cNvGraphicFramePr/>
          <p:nvPr>
            <p:extLst>
              <p:ext uri="{D42A27DB-BD31-4B8C-83A1-F6EECF244321}">
                <p14:modId xmlns:p14="http://schemas.microsoft.com/office/powerpoint/2010/main" val="1189162258"/>
              </p:ext>
            </p:extLst>
          </p:nvPr>
        </p:nvGraphicFramePr>
        <p:xfrm>
          <a:off x="3296883" y="3841558"/>
          <a:ext cx="3937038" cy="2310567"/>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711151AC-16DB-B976-0890-5AE635672173}"/>
              </a:ext>
            </a:extLst>
          </p:cNvPr>
          <p:cNvSpPr txBox="1"/>
          <p:nvPr/>
        </p:nvSpPr>
        <p:spPr>
          <a:xfrm>
            <a:off x="3798623" y="4072420"/>
            <a:ext cx="2611612" cy="1815882"/>
          </a:xfrm>
          <a:prstGeom prst="rect">
            <a:avLst/>
          </a:prstGeom>
          <a:noFill/>
        </p:spPr>
        <p:txBody>
          <a:bodyPr wrap="none" rtlCol="0">
            <a:spAutoFit/>
          </a:bodyPr>
          <a:lstStyle/>
          <a:p>
            <a:pPr algn="ctr"/>
            <a:r>
              <a:rPr lang="en-US" sz="1400" b="1">
                <a:solidFill>
                  <a:schemeClr val="bg1"/>
                </a:solidFill>
                <a:cs typeface="Effra Heavy" panose="020B0803020203020204" charset="0"/>
              </a:rPr>
              <a:t>Usage by domain (By PV)</a:t>
            </a:r>
          </a:p>
          <a:p>
            <a:endParaRPr lang="en-US" sz="1400" b="1">
              <a:solidFill>
                <a:schemeClr val="bg1"/>
              </a:solidFill>
              <a:cs typeface="Effra Heavy" panose="020B0803020203020204" charset="0"/>
            </a:endParaRPr>
          </a:p>
          <a:p>
            <a:r>
              <a:rPr lang="en-US" sz="1400">
                <a:solidFill>
                  <a:schemeClr val="bg1"/>
                </a:solidFill>
                <a:cs typeface="Effra Heavy" panose="020B0803020203020204" charset="0"/>
              </a:rPr>
              <a:t>Irishtimes.com	66.87%</a:t>
            </a:r>
          </a:p>
          <a:p>
            <a:r>
              <a:rPr lang="en-US" sz="1400">
                <a:solidFill>
                  <a:schemeClr val="bg1"/>
                </a:solidFill>
                <a:cs typeface="Effra Heavy" panose="020B0803020203020204" charset="0"/>
              </a:rPr>
              <a:t>Irishexaminer.com	13.88%</a:t>
            </a:r>
          </a:p>
          <a:p>
            <a:r>
              <a:rPr lang="en-US" sz="1400">
                <a:solidFill>
                  <a:schemeClr val="bg1"/>
                </a:solidFill>
                <a:cs typeface="Effra Heavy" panose="020B0803020203020204" charset="0"/>
              </a:rPr>
              <a:t>Myhome.ie		4.07%</a:t>
            </a:r>
          </a:p>
          <a:p>
            <a:r>
              <a:rPr lang="en-US" sz="1400">
                <a:solidFill>
                  <a:schemeClr val="bg1"/>
                </a:solidFill>
                <a:cs typeface="Effra Heavy" panose="020B0803020203020204" charset="0"/>
              </a:rPr>
              <a:t>Echolive.ie		6.71%</a:t>
            </a:r>
          </a:p>
          <a:p>
            <a:r>
              <a:rPr lang="en-US" sz="1400">
                <a:solidFill>
                  <a:schemeClr val="bg1"/>
                </a:solidFill>
                <a:cs typeface="Effra Heavy" panose="020B0803020203020204" charset="0"/>
              </a:rPr>
              <a:t>Breakingnews.ie	8.63%</a:t>
            </a:r>
          </a:p>
          <a:p>
            <a:endParaRPr lang="en-GB" sz="1400">
              <a:solidFill>
                <a:schemeClr val="bg1"/>
              </a:solidFill>
            </a:endParaRPr>
          </a:p>
        </p:txBody>
      </p:sp>
      <p:graphicFrame>
        <p:nvGraphicFramePr>
          <p:cNvPr id="3" name="Chart 2">
            <a:extLst>
              <a:ext uri="{FF2B5EF4-FFF2-40B4-BE49-F238E27FC236}">
                <a16:creationId xmlns:a16="http://schemas.microsoft.com/office/drawing/2014/main" id="{53BFD125-AA38-CB7D-1A62-E479F23C555A}"/>
              </a:ext>
            </a:extLst>
          </p:cNvPr>
          <p:cNvGraphicFramePr/>
          <p:nvPr>
            <p:extLst>
              <p:ext uri="{D42A27DB-BD31-4B8C-83A1-F6EECF244321}">
                <p14:modId xmlns:p14="http://schemas.microsoft.com/office/powerpoint/2010/main" val="1100432696"/>
              </p:ext>
            </p:extLst>
          </p:nvPr>
        </p:nvGraphicFramePr>
        <p:xfrm>
          <a:off x="518360" y="3773316"/>
          <a:ext cx="2703411" cy="2070487"/>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D3FD5CBC-B13F-7CC9-2AED-6EABC1571D65}"/>
              </a:ext>
            </a:extLst>
          </p:cNvPr>
          <p:cNvSpPr txBox="1"/>
          <p:nvPr/>
        </p:nvSpPr>
        <p:spPr>
          <a:xfrm>
            <a:off x="2713142" y="4051541"/>
            <a:ext cx="605113" cy="1015663"/>
          </a:xfrm>
          <a:prstGeom prst="rect">
            <a:avLst/>
          </a:prstGeom>
          <a:noFill/>
        </p:spPr>
        <p:txBody>
          <a:bodyPr wrap="square" rtlCol="0">
            <a:spAutoFit/>
          </a:bodyPr>
          <a:lstStyle/>
          <a:p>
            <a:pPr algn="ctr"/>
            <a:r>
              <a:rPr lang="en-US" sz="1200">
                <a:solidFill>
                  <a:schemeClr val="bg1"/>
                </a:solidFill>
                <a:cs typeface="Effra Heavy" panose="020B0803020203020204" charset="0"/>
              </a:rPr>
              <a:t>Usage by device</a:t>
            </a:r>
          </a:p>
          <a:p>
            <a:pPr algn="ctr"/>
            <a:endParaRPr lang="en-GB" sz="1200">
              <a:solidFill>
                <a:schemeClr val="bg1"/>
              </a:solidFill>
            </a:endParaRPr>
          </a:p>
        </p:txBody>
      </p:sp>
      <p:sp>
        <p:nvSpPr>
          <p:cNvPr id="5" name="TextBox 4">
            <a:extLst>
              <a:ext uri="{FF2B5EF4-FFF2-40B4-BE49-F238E27FC236}">
                <a16:creationId xmlns:a16="http://schemas.microsoft.com/office/drawing/2014/main" id="{84638A53-DA80-D69F-304B-B09081C273C2}"/>
              </a:ext>
            </a:extLst>
          </p:cNvPr>
          <p:cNvSpPr txBox="1"/>
          <p:nvPr/>
        </p:nvSpPr>
        <p:spPr>
          <a:xfrm>
            <a:off x="592455" y="3499974"/>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ACCESS TRENDS</a:t>
            </a:r>
          </a:p>
        </p:txBody>
      </p:sp>
      <p:sp>
        <p:nvSpPr>
          <p:cNvPr id="7" name="Google Shape;5400;p603">
            <a:extLst>
              <a:ext uri="{FF2B5EF4-FFF2-40B4-BE49-F238E27FC236}">
                <a16:creationId xmlns:a16="http://schemas.microsoft.com/office/drawing/2014/main" id="{19600CC0-A8AC-63AB-9872-C9FCCFE51F69}"/>
              </a:ext>
            </a:extLst>
          </p:cNvPr>
          <p:cNvSpPr txBox="1"/>
          <p:nvPr/>
        </p:nvSpPr>
        <p:spPr>
          <a:xfrm>
            <a:off x="7732756" y="6356917"/>
            <a:ext cx="4422798" cy="404377"/>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Source: Irish Times Group Audience Solutions: Stats based on a 30 day period, Updated June 2025</a:t>
            </a:r>
          </a:p>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Platforms: Irishtimes.com, IrishExaminer.com, BreakingNews.ie, Echolive.ie, myhome.ie</a:t>
            </a:r>
            <a:endParaRPr sz="700">
              <a:solidFill>
                <a:schemeClr val="bg1"/>
              </a:solidFill>
              <a:latin typeface="+mj-lt"/>
              <a:ea typeface="DM Sans"/>
              <a:cs typeface="DM Sans"/>
              <a:sym typeface="DM Sans"/>
            </a:endParaRPr>
          </a:p>
        </p:txBody>
      </p:sp>
    </p:spTree>
    <p:extLst>
      <p:ext uri="{BB962C8B-B14F-4D97-AF65-F5344CB8AC3E}">
        <p14:creationId xmlns:p14="http://schemas.microsoft.com/office/powerpoint/2010/main" val="527516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F44DB-85B1-ADA0-312A-E8DE4ED21A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0C2BED1-7ABD-E273-CF0C-5914BDE2738D}"/>
              </a:ext>
            </a:extLst>
          </p:cNvPr>
          <p:cNvPicPr>
            <a:picLocks noChangeAspect="1"/>
          </p:cNvPicPr>
          <p:nvPr/>
        </p:nvPicPr>
        <p:blipFill>
          <a:blip r:embed="rId3"/>
          <a:stretch>
            <a:fillRect/>
          </a:stretch>
        </p:blipFill>
        <p:spPr>
          <a:xfrm>
            <a:off x="0" y="0"/>
            <a:ext cx="12192000" cy="6880428"/>
          </a:xfrm>
          <a:prstGeom prst="rect">
            <a:avLst/>
          </a:prstGeom>
        </p:spPr>
      </p:pic>
      <p:sp>
        <p:nvSpPr>
          <p:cNvPr id="8" name="Rectangle 7">
            <a:extLst>
              <a:ext uri="{FF2B5EF4-FFF2-40B4-BE49-F238E27FC236}">
                <a16:creationId xmlns:a16="http://schemas.microsoft.com/office/drawing/2014/main" id="{4C381B7B-A481-8F4F-6428-E44DACC05986}"/>
              </a:ext>
            </a:extLst>
          </p:cNvPr>
          <p:cNvSpPr/>
          <p:nvPr/>
        </p:nvSpPr>
        <p:spPr>
          <a:xfrm>
            <a:off x="18999"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07548D5D-CDEA-8699-9AD1-A69D5F39DD7E}"/>
              </a:ext>
            </a:extLst>
          </p:cNvPr>
          <p:cNvSpPr>
            <a:spLocks noGrp="1"/>
          </p:cNvSpPr>
          <p:nvPr>
            <p:ph type="body" sz="quarter" idx="13"/>
          </p:nvPr>
        </p:nvSpPr>
        <p:spPr>
          <a:xfrm>
            <a:off x="815975" y="1361598"/>
            <a:ext cx="5716905" cy="3233022"/>
          </a:xfrm>
        </p:spPr>
        <p:txBody>
          <a:bodyPr/>
          <a:lstStyle/>
          <a:p>
            <a:endParaRPr lang="en-US" sz="1500">
              <a:solidFill>
                <a:schemeClr val="bg1"/>
              </a:solidFill>
              <a:cs typeface="Effra Light" panose="020B0403020203020204" charset="0"/>
            </a:endParaRPr>
          </a:p>
          <a:p>
            <a:endParaRPr lang="en-GB" sz="1500">
              <a:solidFill>
                <a:schemeClr val="bg1"/>
              </a:solidFill>
            </a:endParaRPr>
          </a:p>
        </p:txBody>
      </p:sp>
      <p:sp>
        <p:nvSpPr>
          <p:cNvPr id="10" name="Text Placeholder 6">
            <a:extLst>
              <a:ext uri="{FF2B5EF4-FFF2-40B4-BE49-F238E27FC236}">
                <a16:creationId xmlns:a16="http://schemas.microsoft.com/office/drawing/2014/main" id="{E082EA21-90ED-0873-78C5-30552C72ED41}"/>
              </a:ext>
            </a:extLst>
          </p:cNvPr>
          <p:cNvSpPr txBox="1">
            <a:spLocks/>
          </p:cNvSpPr>
          <p:nvPr/>
        </p:nvSpPr>
        <p:spPr>
          <a:xfrm>
            <a:off x="696232" y="450283"/>
            <a:ext cx="7239454" cy="742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a:solidFill>
                  <a:schemeClr val="bg1"/>
                </a:solidFill>
                <a:latin typeface="Effra Heavy" panose="020B0604020202020204" charset="0"/>
                <a:cs typeface="Effra Heavy" panose="020B0604020202020204" charset="0"/>
              </a:rPr>
              <a:t>New Year Travel Seekers</a:t>
            </a:r>
          </a:p>
        </p:txBody>
      </p:sp>
      <p:sp>
        <p:nvSpPr>
          <p:cNvPr id="18" name="TextBox 17">
            <a:extLst>
              <a:ext uri="{FF2B5EF4-FFF2-40B4-BE49-F238E27FC236}">
                <a16:creationId xmlns:a16="http://schemas.microsoft.com/office/drawing/2014/main" id="{0DF12A3C-E0F5-F043-C9C0-CDBECD486B64}"/>
              </a:ext>
            </a:extLst>
          </p:cNvPr>
          <p:cNvSpPr txBox="1"/>
          <p:nvPr/>
        </p:nvSpPr>
        <p:spPr>
          <a:xfrm>
            <a:off x="675912" y="1102667"/>
            <a:ext cx="684310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REACH</a:t>
            </a:r>
          </a:p>
        </p:txBody>
      </p:sp>
      <p:sp>
        <p:nvSpPr>
          <p:cNvPr id="19" name="TextBox 18">
            <a:extLst>
              <a:ext uri="{FF2B5EF4-FFF2-40B4-BE49-F238E27FC236}">
                <a16:creationId xmlns:a16="http://schemas.microsoft.com/office/drawing/2014/main" id="{56943F81-C162-5DB4-1585-91ADFCF4EB59}"/>
              </a:ext>
            </a:extLst>
          </p:cNvPr>
          <p:cNvSpPr txBox="1"/>
          <p:nvPr/>
        </p:nvSpPr>
        <p:spPr>
          <a:xfrm>
            <a:off x="653414" y="2243368"/>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ENGAGEMENT</a:t>
            </a:r>
          </a:p>
        </p:txBody>
      </p:sp>
      <p:sp>
        <p:nvSpPr>
          <p:cNvPr id="20" name="TextBox 43">
            <a:extLst>
              <a:ext uri="{FF2B5EF4-FFF2-40B4-BE49-F238E27FC236}">
                <a16:creationId xmlns:a16="http://schemas.microsoft.com/office/drawing/2014/main" id="{B713BE60-0D86-E0D9-4EED-E2A8B2D04F79}"/>
              </a:ext>
            </a:extLst>
          </p:cNvPr>
          <p:cNvSpPr txBox="1"/>
          <p:nvPr/>
        </p:nvSpPr>
        <p:spPr>
          <a:xfrm>
            <a:off x="1865051" y="109702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Unique Users</a:t>
            </a:r>
          </a:p>
          <a:p>
            <a:pPr algn="ctr"/>
            <a:r>
              <a:rPr lang="en-US" sz="1300" b="1">
                <a:solidFill>
                  <a:schemeClr val="bg1"/>
                </a:solidFill>
                <a:latin typeface="Effra Light" panose="020B0604020202020204" charset="0"/>
                <a:cs typeface="Effra Light" panose="020B0604020202020204" charset="0"/>
              </a:rPr>
              <a:t>359K</a:t>
            </a:r>
          </a:p>
          <a:p>
            <a:pPr algn="ctr"/>
            <a:r>
              <a:rPr lang="en-US" sz="1300">
                <a:solidFill>
                  <a:schemeClr val="bg1"/>
                </a:solidFill>
                <a:latin typeface="Effra Light" panose="020B0604020202020204" charset="0"/>
                <a:cs typeface="Effra Light" panose="020B0604020202020204" charset="0"/>
              </a:rPr>
              <a:t>7.01% of total</a:t>
            </a:r>
            <a:endParaRPr lang="en-US" sz="1300" b="0">
              <a:solidFill>
                <a:schemeClr val="bg1"/>
              </a:solidFill>
              <a:effectLst/>
              <a:latin typeface="Effra Light" panose="020B0604020202020204" charset="0"/>
              <a:cs typeface="Effra Light" panose="020B0604020202020204" charset="0"/>
            </a:endParaRPr>
          </a:p>
        </p:txBody>
      </p:sp>
      <p:sp>
        <p:nvSpPr>
          <p:cNvPr id="21" name="TextBox 43">
            <a:extLst>
              <a:ext uri="{FF2B5EF4-FFF2-40B4-BE49-F238E27FC236}">
                <a16:creationId xmlns:a16="http://schemas.microsoft.com/office/drawing/2014/main" id="{7AF26547-6175-9CB2-FA7F-E075E0BA02EA}"/>
              </a:ext>
            </a:extLst>
          </p:cNvPr>
          <p:cNvSpPr txBox="1"/>
          <p:nvPr/>
        </p:nvSpPr>
        <p:spPr>
          <a:xfrm>
            <a:off x="3089725" y="1082593"/>
            <a:ext cx="2745608"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Weekly UU</a:t>
            </a:r>
            <a:endParaRPr lang="en-US" sz="1300" b="1">
              <a:solidFill>
                <a:schemeClr val="bg1"/>
              </a:solidFill>
              <a:effectLst/>
              <a:latin typeface="Effra Light" panose="020B0604020202020204" charset="0"/>
              <a:cs typeface="Effra Light" panose="020B0604020202020204" charset="0"/>
            </a:endParaRPr>
          </a:p>
          <a:p>
            <a:pPr algn="ctr"/>
            <a:r>
              <a:rPr lang="en-US" sz="1300" b="1">
                <a:solidFill>
                  <a:schemeClr val="bg1"/>
                </a:solidFill>
                <a:latin typeface="Effra Light" panose="020B0604020202020204" charset="0"/>
                <a:cs typeface="Effra Light" panose="020B0604020202020204" charset="0"/>
              </a:rPr>
              <a:t>202.33</a:t>
            </a:r>
            <a:r>
              <a:rPr lang="en-US" sz="1300" b="1">
                <a:solidFill>
                  <a:schemeClr val="bg1"/>
                </a:solidFill>
                <a:effectLst/>
                <a:latin typeface="Effra Light" panose="020B0604020202020204" charset="0"/>
                <a:cs typeface="Effra Light" panose="020B0604020202020204" charset="0"/>
              </a:rPr>
              <a:t>k</a:t>
            </a:r>
          </a:p>
          <a:p>
            <a:pPr algn="ctr"/>
            <a:r>
              <a:rPr lang="en-US" sz="1300">
                <a:solidFill>
                  <a:schemeClr val="bg1"/>
                </a:solidFill>
                <a:latin typeface="Effra Light" panose="020B0604020202020204" charset="0"/>
                <a:cs typeface="Effra Light" panose="020B0604020202020204" charset="0"/>
              </a:rPr>
              <a:t>9.82% of total</a:t>
            </a:r>
            <a:endParaRPr lang="en-US" sz="1300" b="0">
              <a:solidFill>
                <a:schemeClr val="bg1"/>
              </a:solidFill>
              <a:effectLst/>
              <a:latin typeface="Effra Light" panose="020B0604020202020204" charset="0"/>
              <a:cs typeface="Effra Light" panose="020B0604020202020204" charset="0"/>
            </a:endParaRPr>
          </a:p>
        </p:txBody>
      </p:sp>
      <p:sp>
        <p:nvSpPr>
          <p:cNvPr id="22" name="TextBox 43">
            <a:extLst>
              <a:ext uri="{FF2B5EF4-FFF2-40B4-BE49-F238E27FC236}">
                <a16:creationId xmlns:a16="http://schemas.microsoft.com/office/drawing/2014/main" id="{B259E240-3DF4-6F7E-4B53-B467452A2912}"/>
              </a:ext>
            </a:extLst>
          </p:cNvPr>
          <p:cNvSpPr txBox="1"/>
          <p:nvPr/>
        </p:nvSpPr>
        <p:spPr>
          <a:xfrm>
            <a:off x="1819764" y="222739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20.43m</a:t>
            </a:r>
          </a:p>
          <a:p>
            <a:pPr algn="ctr"/>
            <a:r>
              <a:rPr lang="en-IE" sz="1300">
                <a:solidFill>
                  <a:schemeClr val="bg1"/>
                </a:solidFill>
                <a:latin typeface="Effra Light" panose="020B0604020202020204" charset="0"/>
                <a:cs typeface="Effra Light" panose="020B0604020202020204" charset="0"/>
              </a:rPr>
              <a:t>38.3</a:t>
            </a:r>
            <a:r>
              <a:rPr lang="en-IE" sz="1300" b="0">
                <a:solidFill>
                  <a:schemeClr val="bg1"/>
                </a:solidFill>
                <a:effectLst/>
                <a:latin typeface="Effra Light" panose="020B0604020202020204" charset="0"/>
                <a:cs typeface="Effra Light" panose="020B0604020202020204" charset="0"/>
              </a:rPr>
              <a:t>% </a:t>
            </a:r>
            <a:r>
              <a:rPr lang="en-IE" sz="1300">
                <a:solidFill>
                  <a:schemeClr val="bg1"/>
                </a:solidFill>
                <a:latin typeface="Effra Light" panose="020B0604020202020204" charset="0"/>
                <a:cs typeface="Effra Light" panose="020B0604020202020204" charset="0"/>
              </a:rPr>
              <a:t>of total</a:t>
            </a:r>
            <a:endParaRPr lang="en-IE" sz="1300" b="0">
              <a:solidFill>
                <a:schemeClr val="bg1"/>
              </a:solidFill>
              <a:effectLst/>
              <a:latin typeface="Effra Light" panose="020B0604020202020204" charset="0"/>
              <a:cs typeface="Effra Light" panose="020B0604020202020204" charset="0"/>
            </a:endParaRPr>
          </a:p>
        </p:txBody>
      </p:sp>
      <p:sp>
        <p:nvSpPr>
          <p:cNvPr id="23" name="TextBox 43">
            <a:extLst>
              <a:ext uri="{FF2B5EF4-FFF2-40B4-BE49-F238E27FC236}">
                <a16:creationId xmlns:a16="http://schemas.microsoft.com/office/drawing/2014/main" id="{F6117C41-6CEA-9DDB-9407-5C3A100093DB}"/>
              </a:ext>
            </a:extLst>
          </p:cNvPr>
          <p:cNvSpPr txBox="1"/>
          <p:nvPr/>
        </p:nvSpPr>
        <p:spPr>
          <a:xfrm>
            <a:off x="3395183" y="2210369"/>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Pageviews/UU</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56.9</a:t>
            </a:r>
          </a:p>
          <a:p>
            <a:pPr algn="ctr"/>
            <a:r>
              <a:rPr lang="en-IE" sz="1300">
                <a:solidFill>
                  <a:schemeClr val="bg1"/>
                </a:solidFill>
                <a:latin typeface="Effra Light" panose="020B0604020202020204" charset="0"/>
                <a:cs typeface="Effra Light" panose="020B0604020202020204" charset="0"/>
              </a:rPr>
              <a:t>5.46</a:t>
            </a:r>
            <a:r>
              <a:rPr lang="en-IE" sz="1300">
                <a:solidFill>
                  <a:schemeClr val="bg1"/>
                </a:solidFill>
                <a:effectLst/>
                <a:latin typeface="Effra Light" panose="020B0604020202020204" charset="0"/>
                <a:cs typeface="Effra Light" panose="020B0604020202020204" charset="0"/>
              </a:rPr>
              <a:t>x vs total</a:t>
            </a:r>
          </a:p>
        </p:txBody>
      </p:sp>
      <p:sp>
        <p:nvSpPr>
          <p:cNvPr id="24" name="TextBox 43">
            <a:extLst>
              <a:ext uri="{FF2B5EF4-FFF2-40B4-BE49-F238E27FC236}">
                <a16:creationId xmlns:a16="http://schemas.microsoft.com/office/drawing/2014/main" id="{699043C8-C1EC-C784-D7AB-94856C8AC582}"/>
              </a:ext>
            </a:extLst>
          </p:cNvPr>
          <p:cNvSpPr txBox="1"/>
          <p:nvPr/>
        </p:nvSpPr>
        <p:spPr>
          <a:xfrm>
            <a:off x="5186955" y="2200866"/>
            <a:ext cx="1531979"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Most Active Days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Tuesday-  Thursday</a:t>
            </a:r>
            <a:endParaRPr lang="en-IE" sz="1300" b="1">
              <a:solidFill>
                <a:schemeClr val="bg1"/>
              </a:solidFill>
              <a:effectLst/>
              <a:latin typeface="Effra Light" panose="020B0604020202020204" charset="0"/>
              <a:cs typeface="Effra Light" panose="020B0604020202020204" charset="0"/>
            </a:endParaRPr>
          </a:p>
        </p:txBody>
      </p:sp>
      <p:sp>
        <p:nvSpPr>
          <p:cNvPr id="25" name="TextBox 43">
            <a:extLst>
              <a:ext uri="{FF2B5EF4-FFF2-40B4-BE49-F238E27FC236}">
                <a16:creationId xmlns:a16="http://schemas.microsoft.com/office/drawing/2014/main" id="{4B74B4D0-1586-221C-E6A2-56009A41075A}"/>
              </a:ext>
            </a:extLst>
          </p:cNvPr>
          <p:cNvSpPr txBox="1"/>
          <p:nvPr/>
        </p:nvSpPr>
        <p:spPr>
          <a:xfrm>
            <a:off x="5073073" y="1061548"/>
            <a:ext cx="1652847" cy="4924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Monthly Impressions</a:t>
            </a:r>
          </a:p>
          <a:p>
            <a:pPr algn="ctr"/>
            <a:r>
              <a:rPr lang="en-US" sz="1300">
                <a:solidFill>
                  <a:schemeClr val="bg1"/>
                </a:solidFill>
                <a:latin typeface="Effra Light" panose="020B0604020202020204" charset="0"/>
                <a:cs typeface="Effra Light" panose="020B0604020202020204" charset="0"/>
              </a:rPr>
              <a:t>2.8 million</a:t>
            </a:r>
          </a:p>
        </p:txBody>
      </p:sp>
      <p:sp>
        <p:nvSpPr>
          <p:cNvPr id="26" name="TextBox 43">
            <a:extLst>
              <a:ext uri="{FF2B5EF4-FFF2-40B4-BE49-F238E27FC236}">
                <a16:creationId xmlns:a16="http://schemas.microsoft.com/office/drawing/2014/main" id="{7267FAF4-FE37-DE34-92B5-69D40A7EEDA2}"/>
              </a:ext>
            </a:extLst>
          </p:cNvPr>
          <p:cNvSpPr txBox="1"/>
          <p:nvPr/>
        </p:nvSpPr>
        <p:spPr>
          <a:xfrm>
            <a:off x="665752" y="1328245"/>
            <a:ext cx="1563077" cy="6001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a:solidFill>
                  <a:schemeClr val="bg1"/>
                </a:solidFill>
                <a:effectLst/>
                <a:latin typeface="Effra Light" panose="020B0604020202020204" charset="0"/>
                <a:cs typeface="Effra Light" panose="020B0604020202020204" charset="0"/>
              </a:rPr>
              <a:t>The scale of your custom Audience compared to total base</a:t>
            </a:r>
            <a:endParaRPr lang="en-IE" sz="1100">
              <a:solidFill>
                <a:schemeClr val="bg1"/>
              </a:solidFill>
              <a:latin typeface="Effra Light" panose="020B0604020202020204" charset="0"/>
              <a:cs typeface="Effra Light" panose="020B0604020202020204" charset="0"/>
            </a:endParaRPr>
          </a:p>
        </p:txBody>
      </p:sp>
      <p:sp>
        <p:nvSpPr>
          <p:cNvPr id="27" name="TextBox 47">
            <a:extLst>
              <a:ext uri="{FF2B5EF4-FFF2-40B4-BE49-F238E27FC236}">
                <a16:creationId xmlns:a16="http://schemas.microsoft.com/office/drawing/2014/main" id="{54FEB557-4F10-5A44-9804-A015ED5EA508}"/>
              </a:ext>
            </a:extLst>
          </p:cNvPr>
          <p:cNvSpPr txBox="1"/>
          <p:nvPr/>
        </p:nvSpPr>
        <p:spPr>
          <a:xfrm>
            <a:off x="643255" y="2464431"/>
            <a:ext cx="1449705"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a:solidFill>
                  <a:schemeClr val="bg1"/>
                </a:solidFill>
                <a:effectLst/>
                <a:latin typeface="Effra Light"/>
                <a:cs typeface="Effra Light"/>
              </a:rPr>
              <a:t>How </a:t>
            </a:r>
            <a:r>
              <a:rPr lang="en-US" sz="1200">
                <a:solidFill>
                  <a:schemeClr val="bg1"/>
                </a:solidFill>
                <a:latin typeface="Effra Light"/>
                <a:cs typeface="Effra Light"/>
              </a:rPr>
              <a:t>the </a:t>
            </a:r>
            <a:r>
              <a:rPr lang="en-US" sz="1200" b="0">
                <a:solidFill>
                  <a:schemeClr val="bg1"/>
                </a:solidFill>
                <a:effectLst/>
                <a:latin typeface="Effra Light"/>
                <a:cs typeface="Effra Light"/>
              </a:rPr>
              <a:t>Audience engages </a:t>
            </a:r>
            <a:r>
              <a:rPr lang="en-US" sz="1200">
                <a:solidFill>
                  <a:schemeClr val="bg1"/>
                </a:solidFill>
                <a:latin typeface="Effra Light"/>
                <a:cs typeface="Effra Light"/>
              </a:rPr>
              <a:t>with </a:t>
            </a:r>
            <a:r>
              <a:rPr lang="en-US" sz="1200" b="0">
                <a:solidFill>
                  <a:schemeClr val="bg1"/>
                </a:solidFill>
                <a:effectLst/>
                <a:latin typeface="Effra Light"/>
                <a:cs typeface="Effra Light"/>
              </a:rPr>
              <a:t>content </a:t>
            </a:r>
            <a:r>
              <a:rPr lang="en-US" sz="1200">
                <a:solidFill>
                  <a:schemeClr val="bg1"/>
                </a:solidFill>
                <a:latin typeface="Effra Light"/>
                <a:cs typeface="Effra Light"/>
              </a:rPr>
              <a:t>V</a:t>
            </a:r>
            <a:r>
              <a:rPr lang="en-US" sz="1200" b="0">
                <a:solidFill>
                  <a:schemeClr val="bg1"/>
                </a:solidFill>
                <a:effectLst/>
                <a:latin typeface="Effra Light"/>
                <a:cs typeface="Effra Light"/>
              </a:rPr>
              <a:t> total user base</a:t>
            </a:r>
            <a:endParaRPr lang="en-IE" sz="1200">
              <a:solidFill>
                <a:schemeClr val="bg1"/>
              </a:solidFill>
              <a:latin typeface="Effra Light"/>
              <a:cs typeface="Effra Light"/>
            </a:endParaRPr>
          </a:p>
        </p:txBody>
      </p:sp>
      <p:graphicFrame>
        <p:nvGraphicFramePr>
          <p:cNvPr id="39" name="Chart 38">
            <a:extLst>
              <a:ext uri="{FF2B5EF4-FFF2-40B4-BE49-F238E27FC236}">
                <a16:creationId xmlns:a16="http://schemas.microsoft.com/office/drawing/2014/main" id="{41A91D46-372A-4E50-69CC-11774685E033}"/>
              </a:ext>
            </a:extLst>
          </p:cNvPr>
          <p:cNvGraphicFramePr/>
          <p:nvPr>
            <p:extLst>
              <p:ext uri="{D42A27DB-BD31-4B8C-83A1-F6EECF244321}">
                <p14:modId xmlns:p14="http://schemas.microsoft.com/office/powerpoint/2010/main" val="884022113"/>
              </p:ext>
            </p:extLst>
          </p:nvPr>
        </p:nvGraphicFramePr>
        <p:xfrm>
          <a:off x="3296883" y="3841558"/>
          <a:ext cx="3937038" cy="231056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7AE47760-A626-FDB6-A4C6-409C6D013C2B}"/>
              </a:ext>
            </a:extLst>
          </p:cNvPr>
          <p:cNvSpPr txBox="1"/>
          <p:nvPr/>
        </p:nvSpPr>
        <p:spPr>
          <a:xfrm>
            <a:off x="3798623" y="4072420"/>
            <a:ext cx="2611612" cy="1815882"/>
          </a:xfrm>
          <a:prstGeom prst="rect">
            <a:avLst/>
          </a:prstGeom>
          <a:noFill/>
        </p:spPr>
        <p:txBody>
          <a:bodyPr wrap="none" rtlCol="0">
            <a:spAutoFit/>
          </a:bodyPr>
          <a:lstStyle/>
          <a:p>
            <a:pPr algn="ctr"/>
            <a:r>
              <a:rPr lang="en-US" sz="1400" b="1">
                <a:solidFill>
                  <a:schemeClr val="bg1"/>
                </a:solidFill>
                <a:cs typeface="Effra Heavy" panose="020B0803020203020204" charset="0"/>
              </a:rPr>
              <a:t>Usage by domain (By PV)</a:t>
            </a:r>
          </a:p>
          <a:p>
            <a:endParaRPr lang="en-US" sz="1400" b="1">
              <a:solidFill>
                <a:schemeClr val="bg1"/>
              </a:solidFill>
              <a:cs typeface="Effra Heavy" panose="020B0803020203020204" charset="0"/>
            </a:endParaRPr>
          </a:p>
          <a:p>
            <a:r>
              <a:rPr lang="en-US" sz="1400">
                <a:solidFill>
                  <a:schemeClr val="bg1"/>
                </a:solidFill>
                <a:cs typeface="Effra Heavy" panose="020B0803020203020204" charset="0"/>
              </a:rPr>
              <a:t>Irishtimes.com	70.76%</a:t>
            </a:r>
          </a:p>
          <a:p>
            <a:r>
              <a:rPr lang="en-US" sz="1400">
                <a:solidFill>
                  <a:schemeClr val="bg1"/>
                </a:solidFill>
                <a:cs typeface="Effra Heavy" panose="020B0803020203020204" charset="0"/>
              </a:rPr>
              <a:t>Irishexaminer.com	11.56%</a:t>
            </a:r>
          </a:p>
          <a:p>
            <a:r>
              <a:rPr lang="en-US" sz="1400">
                <a:solidFill>
                  <a:schemeClr val="bg1"/>
                </a:solidFill>
                <a:cs typeface="Effra Heavy" panose="020B0803020203020204" charset="0"/>
              </a:rPr>
              <a:t>Myhome.ie		2.17%</a:t>
            </a:r>
          </a:p>
          <a:p>
            <a:r>
              <a:rPr lang="en-US" sz="1400">
                <a:solidFill>
                  <a:schemeClr val="bg1"/>
                </a:solidFill>
                <a:cs typeface="Effra Heavy" panose="020B0803020203020204" charset="0"/>
              </a:rPr>
              <a:t>Echolive.ie		2.92%</a:t>
            </a:r>
          </a:p>
          <a:p>
            <a:r>
              <a:rPr lang="en-US" sz="1400">
                <a:solidFill>
                  <a:schemeClr val="bg1"/>
                </a:solidFill>
                <a:cs typeface="Effra Heavy" panose="020B0803020203020204" charset="0"/>
              </a:rPr>
              <a:t>Breakingnews.ie	12.06%</a:t>
            </a:r>
          </a:p>
          <a:p>
            <a:endParaRPr lang="en-GB" sz="1400">
              <a:solidFill>
                <a:schemeClr val="bg1"/>
              </a:solidFill>
            </a:endParaRPr>
          </a:p>
        </p:txBody>
      </p:sp>
      <p:graphicFrame>
        <p:nvGraphicFramePr>
          <p:cNvPr id="3" name="Chart 2">
            <a:extLst>
              <a:ext uri="{FF2B5EF4-FFF2-40B4-BE49-F238E27FC236}">
                <a16:creationId xmlns:a16="http://schemas.microsoft.com/office/drawing/2014/main" id="{44503FA5-3EC8-8259-E6AB-6A8FFBFE49D2}"/>
              </a:ext>
            </a:extLst>
          </p:cNvPr>
          <p:cNvGraphicFramePr/>
          <p:nvPr>
            <p:extLst>
              <p:ext uri="{D42A27DB-BD31-4B8C-83A1-F6EECF244321}">
                <p14:modId xmlns:p14="http://schemas.microsoft.com/office/powerpoint/2010/main" val="1824842010"/>
              </p:ext>
            </p:extLst>
          </p:nvPr>
        </p:nvGraphicFramePr>
        <p:xfrm>
          <a:off x="518360" y="3773316"/>
          <a:ext cx="2703411" cy="2070487"/>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E7077789-75DD-EDFB-D906-B6E868F0E09C}"/>
              </a:ext>
            </a:extLst>
          </p:cNvPr>
          <p:cNvSpPr txBox="1"/>
          <p:nvPr/>
        </p:nvSpPr>
        <p:spPr>
          <a:xfrm>
            <a:off x="2713142" y="4051541"/>
            <a:ext cx="605113" cy="1015663"/>
          </a:xfrm>
          <a:prstGeom prst="rect">
            <a:avLst/>
          </a:prstGeom>
          <a:noFill/>
        </p:spPr>
        <p:txBody>
          <a:bodyPr wrap="square" rtlCol="0">
            <a:spAutoFit/>
          </a:bodyPr>
          <a:lstStyle/>
          <a:p>
            <a:pPr algn="ctr"/>
            <a:r>
              <a:rPr lang="en-US" sz="1200">
                <a:solidFill>
                  <a:schemeClr val="bg1"/>
                </a:solidFill>
                <a:cs typeface="Effra Heavy" panose="020B0803020203020204" charset="0"/>
              </a:rPr>
              <a:t>Usage by device</a:t>
            </a:r>
          </a:p>
          <a:p>
            <a:pPr algn="ctr"/>
            <a:endParaRPr lang="en-GB" sz="1200">
              <a:solidFill>
                <a:schemeClr val="bg1"/>
              </a:solidFill>
            </a:endParaRPr>
          </a:p>
        </p:txBody>
      </p:sp>
      <p:sp>
        <p:nvSpPr>
          <p:cNvPr id="5" name="TextBox 4">
            <a:extLst>
              <a:ext uri="{FF2B5EF4-FFF2-40B4-BE49-F238E27FC236}">
                <a16:creationId xmlns:a16="http://schemas.microsoft.com/office/drawing/2014/main" id="{AF40253C-F54D-A4B7-58F2-163E4F5B381E}"/>
              </a:ext>
            </a:extLst>
          </p:cNvPr>
          <p:cNvSpPr txBox="1"/>
          <p:nvPr/>
        </p:nvSpPr>
        <p:spPr>
          <a:xfrm>
            <a:off x="592455" y="3499974"/>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ACCESS TRENDS</a:t>
            </a:r>
          </a:p>
        </p:txBody>
      </p:sp>
      <p:pic>
        <p:nvPicPr>
          <p:cNvPr id="12" name="Picture Placeholder 11" descr="A pile of photos of a city&#10;&#10;AI-generated content may be incorrect.">
            <a:extLst>
              <a:ext uri="{FF2B5EF4-FFF2-40B4-BE49-F238E27FC236}">
                <a16:creationId xmlns:a16="http://schemas.microsoft.com/office/drawing/2014/main" id="{ADE1D23C-8010-67E7-FDAE-3B476968CC2F}"/>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2624" r="22624"/>
          <a:stretch>
            <a:fillRect/>
          </a:stretch>
        </p:blipFill>
        <p:spPr/>
      </p:pic>
      <p:sp>
        <p:nvSpPr>
          <p:cNvPr id="13" name="Google Shape;5400;p603">
            <a:extLst>
              <a:ext uri="{FF2B5EF4-FFF2-40B4-BE49-F238E27FC236}">
                <a16:creationId xmlns:a16="http://schemas.microsoft.com/office/drawing/2014/main" id="{1854A4CC-22E5-BD0F-BD9B-B9795E16F4FF}"/>
              </a:ext>
            </a:extLst>
          </p:cNvPr>
          <p:cNvSpPr txBox="1"/>
          <p:nvPr/>
        </p:nvSpPr>
        <p:spPr>
          <a:xfrm>
            <a:off x="7732756" y="6356917"/>
            <a:ext cx="4422798" cy="404377"/>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Source: Irish Times Group Audience Solutions: Stats based on a 30 day period, Updated June 2025</a:t>
            </a:r>
          </a:p>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Platforms: Irishtimes.com, IrishExaminer.com, BreakingNews.ie, Echolive.ie, myhome.ie</a:t>
            </a:r>
            <a:endParaRPr sz="700">
              <a:solidFill>
                <a:schemeClr val="bg1"/>
              </a:solidFill>
              <a:latin typeface="+mj-lt"/>
              <a:ea typeface="DM Sans"/>
              <a:cs typeface="DM Sans"/>
              <a:sym typeface="DM Sans"/>
            </a:endParaRPr>
          </a:p>
        </p:txBody>
      </p:sp>
    </p:spTree>
    <p:extLst>
      <p:ext uri="{BB962C8B-B14F-4D97-AF65-F5344CB8AC3E}">
        <p14:creationId xmlns:p14="http://schemas.microsoft.com/office/powerpoint/2010/main" val="3416282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C1CF3-33C6-C2E1-99A1-51AE8B5C27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28E4DB0-2E98-BC5C-1784-C27BF225F664}"/>
              </a:ext>
            </a:extLst>
          </p:cNvPr>
          <p:cNvPicPr>
            <a:picLocks noChangeAspect="1"/>
          </p:cNvPicPr>
          <p:nvPr/>
        </p:nvPicPr>
        <p:blipFill>
          <a:blip r:embed="rId3"/>
          <a:stretch>
            <a:fillRect/>
          </a:stretch>
        </p:blipFill>
        <p:spPr>
          <a:xfrm>
            <a:off x="0" y="0"/>
            <a:ext cx="12192000" cy="6880428"/>
          </a:xfrm>
          <a:prstGeom prst="rect">
            <a:avLst/>
          </a:prstGeom>
        </p:spPr>
      </p:pic>
      <p:sp>
        <p:nvSpPr>
          <p:cNvPr id="8" name="Rectangle 7">
            <a:extLst>
              <a:ext uri="{FF2B5EF4-FFF2-40B4-BE49-F238E27FC236}">
                <a16:creationId xmlns:a16="http://schemas.microsoft.com/office/drawing/2014/main" id="{A8943030-B90D-DD49-CE91-8DFC44F84080}"/>
              </a:ext>
            </a:extLst>
          </p:cNvPr>
          <p:cNvSpPr/>
          <p:nvPr/>
        </p:nvSpPr>
        <p:spPr>
          <a:xfrm>
            <a:off x="18999"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0EBF2E2A-1E21-0020-8FE2-44920880C5AA}"/>
              </a:ext>
            </a:extLst>
          </p:cNvPr>
          <p:cNvSpPr>
            <a:spLocks noGrp="1"/>
          </p:cNvSpPr>
          <p:nvPr>
            <p:ph type="body" sz="quarter" idx="13"/>
          </p:nvPr>
        </p:nvSpPr>
        <p:spPr>
          <a:xfrm>
            <a:off x="815975" y="1361598"/>
            <a:ext cx="5716905" cy="3233022"/>
          </a:xfrm>
        </p:spPr>
        <p:txBody>
          <a:bodyPr/>
          <a:lstStyle/>
          <a:p>
            <a:endParaRPr lang="en-US" sz="1500">
              <a:solidFill>
                <a:schemeClr val="bg1"/>
              </a:solidFill>
              <a:cs typeface="Effra Light" panose="020B0403020203020204" charset="0"/>
            </a:endParaRPr>
          </a:p>
          <a:p>
            <a:endParaRPr lang="en-GB" sz="1500">
              <a:solidFill>
                <a:schemeClr val="bg1"/>
              </a:solidFill>
            </a:endParaRPr>
          </a:p>
        </p:txBody>
      </p:sp>
      <p:sp>
        <p:nvSpPr>
          <p:cNvPr id="10" name="Text Placeholder 6">
            <a:extLst>
              <a:ext uri="{FF2B5EF4-FFF2-40B4-BE49-F238E27FC236}">
                <a16:creationId xmlns:a16="http://schemas.microsoft.com/office/drawing/2014/main" id="{5F689C8E-A03C-9EE9-B20E-9769DD1D904D}"/>
              </a:ext>
            </a:extLst>
          </p:cNvPr>
          <p:cNvSpPr txBox="1">
            <a:spLocks/>
          </p:cNvSpPr>
          <p:nvPr/>
        </p:nvSpPr>
        <p:spPr>
          <a:xfrm>
            <a:off x="696232" y="450283"/>
            <a:ext cx="7239454" cy="742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a:solidFill>
                  <a:schemeClr val="bg1"/>
                </a:solidFill>
                <a:latin typeface="Effra Heavy" panose="020B0604020202020204" charset="0"/>
                <a:cs typeface="Effra Heavy" panose="020B0604020202020204" charset="0"/>
              </a:rPr>
              <a:t>New Year Health and Fitness</a:t>
            </a:r>
          </a:p>
        </p:txBody>
      </p:sp>
      <p:sp>
        <p:nvSpPr>
          <p:cNvPr id="18" name="TextBox 17">
            <a:extLst>
              <a:ext uri="{FF2B5EF4-FFF2-40B4-BE49-F238E27FC236}">
                <a16:creationId xmlns:a16="http://schemas.microsoft.com/office/drawing/2014/main" id="{9CACA653-DAFE-2817-FAC4-6786526A8F2B}"/>
              </a:ext>
            </a:extLst>
          </p:cNvPr>
          <p:cNvSpPr txBox="1"/>
          <p:nvPr/>
        </p:nvSpPr>
        <p:spPr>
          <a:xfrm>
            <a:off x="675912" y="1102667"/>
            <a:ext cx="684310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REACH</a:t>
            </a:r>
          </a:p>
        </p:txBody>
      </p:sp>
      <p:sp>
        <p:nvSpPr>
          <p:cNvPr id="19" name="TextBox 18">
            <a:extLst>
              <a:ext uri="{FF2B5EF4-FFF2-40B4-BE49-F238E27FC236}">
                <a16:creationId xmlns:a16="http://schemas.microsoft.com/office/drawing/2014/main" id="{7655DF86-4A7E-FB13-F643-49E2BFDD98C8}"/>
              </a:ext>
            </a:extLst>
          </p:cNvPr>
          <p:cNvSpPr txBox="1"/>
          <p:nvPr/>
        </p:nvSpPr>
        <p:spPr>
          <a:xfrm>
            <a:off x="653414" y="2243368"/>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ENGAGEMENT</a:t>
            </a:r>
          </a:p>
        </p:txBody>
      </p:sp>
      <p:sp>
        <p:nvSpPr>
          <p:cNvPr id="20" name="TextBox 43">
            <a:extLst>
              <a:ext uri="{FF2B5EF4-FFF2-40B4-BE49-F238E27FC236}">
                <a16:creationId xmlns:a16="http://schemas.microsoft.com/office/drawing/2014/main" id="{AA3DCBD7-3A42-05C8-5F37-C0FBEB142D39}"/>
              </a:ext>
            </a:extLst>
          </p:cNvPr>
          <p:cNvSpPr txBox="1"/>
          <p:nvPr/>
        </p:nvSpPr>
        <p:spPr>
          <a:xfrm>
            <a:off x="1865051" y="109702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Unique Users</a:t>
            </a:r>
          </a:p>
          <a:p>
            <a:pPr algn="ctr"/>
            <a:r>
              <a:rPr lang="en-US" sz="1300" b="1">
                <a:solidFill>
                  <a:schemeClr val="bg1"/>
                </a:solidFill>
                <a:latin typeface="Effra Light" panose="020B0604020202020204" charset="0"/>
                <a:cs typeface="Effra Light" panose="020B0604020202020204" charset="0"/>
              </a:rPr>
              <a:t>515.32K</a:t>
            </a:r>
          </a:p>
          <a:p>
            <a:pPr algn="ctr"/>
            <a:r>
              <a:rPr lang="en-US" sz="1300">
                <a:solidFill>
                  <a:schemeClr val="bg1"/>
                </a:solidFill>
                <a:latin typeface="Effra Light" panose="020B0604020202020204" charset="0"/>
                <a:cs typeface="Effra Light" panose="020B0604020202020204" charset="0"/>
              </a:rPr>
              <a:t>10.07% of total</a:t>
            </a:r>
            <a:endParaRPr lang="en-US" sz="1300" b="0">
              <a:solidFill>
                <a:schemeClr val="bg1"/>
              </a:solidFill>
              <a:effectLst/>
              <a:latin typeface="Effra Light" panose="020B0604020202020204" charset="0"/>
              <a:cs typeface="Effra Light" panose="020B0604020202020204" charset="0"/>
            </a:endParaRPr>
          </a:p>
        </p:txBody>
      </p:sp>
      <p:sp>
        <p:nvSpPr>
          <p:cNvPr id="21" name="TextBox 43">
            <a:extLst>
              <a:ext uri="{FF2B5EF4-FFF2-40B4-BE49-F238E27FC236}">
                <a16:creationId xmlns:a16="http://schemas.microsoft.com/office/drawing/2014/main" id="{68691094-C6F0-8CE2-B5B7-A757028126CF}"/>
              </a:ext>
            </a:extLst>
          </p:cNvPr>
          <p:cNvSpPr txBox="1"/>
          <p:nvPr/>
        </p:nvSpPr>
        <p:spPr>
          <a:xfrm>
            <a:off x="3089725" y="1082593"/>
            <a:ext cx="2745608"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Weekly UU</a:t>
            </a:r>
            <a:endParaRPr lang="en-US" sz="1300" b="1">
              <a:solidFill>
                <a:schemeClr val="bg1"/>
              </a:solidFill>
              <a:effectLst/>
              <a:latin typeface="Effra Light" panose="020B0604020202020204" charset="0"/>
              <a:cs typeface="Effra Light" panose="020B0604020202020204" charset="0"/>
            </a:endParaRPr>
          </a:p>
          <a:p>
            <a:pPr algn="ctr"/>
            <a:r>
              <a:rPr lang="en-US" sz="1300" b="1">
                <a:solidFill>
                  <a:schemeClr val="bg1"/>
                </a:solidFill>
                <a:effectLst/>
                <a:latin typeface="Effra Light" panose="020B0604020202020204" charset="0"/>
                <a:cs typeface="Effra Light" panose="020B0604020202020204" charset="0"/>
              </a:rPr>
              <a:t>312.78k</a:t>
            </a:r>
          </a:p>
          <a:p>
            <a:pPr algn="ctr"/>
            <a:r>
              <a:rPr lang="en-US" sz="1300">
                <a:solidFill>
                  <a:schemeClr val="bg1"/>
                </a:solidFill>
                <a:latin typeface="Effra Light" panose="020B0604020202020204" charset="0"/>
                <a:cs typeface="Effra Light" panose="020B0604020202020204" charset="0"/>
              </a:rPr>
              <a:t>15.18% of total</a:t>
            </a:r>
            <a:endParaRPr lang="en-US" sz="1300" b="0">
              <a:solidFill>
                <a:schemeClr val="bg1"/>
              </a:solidFill>
              <a:effectLst/>
              <a:latin typeface="Effra Light" panose="020B0604020202020204" charset="0"/>
              <a:cs typeface="Effra Light" panose="020B0604020202020204" charset="0"/>
            </a:endParaRPr>
          </a:p>
        </p:txBody>
      </p:sp>
      <p:sp>
        <p:nvSpPr>
          <p:cNvPr id="22" name="TextBox 43">
            <a:extLst>
              <a:ext uri="{FF2B5EF4-FFF2-40B4-BE49-F238E27FC236}">
                <a16:creationId xmlns:a16="http://schemas.microsoft.com/office/drawing/2014/main" id="{38CA3771-45E2-3442-C458-0FF70CE8BE4F}"/>
              </a:ext>
            </a:extLst>
          </p:cNvPr>
          <p:cNvSpPr txBox="1"/>
          <p:nvPr/>
        </p:nvSpPr>
        <p:spPr>
          <a:xfrm>
            <a:off x="1819764" y="2227390"/>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26.35m</a:t>
            </a:r>
          </a:p>
          <a:p>
            <a:pPr algn="ctr"/>
            <a:r>
              <a:rPr lang="en-IE" sz="1300" b="0">
                <a:solidFill>
                  <a:schemeClr val="bg1"/>
                </a:solidFill>
                <a:effectLst/>
                <a:latin typeface="Effra Light" panose="020B0604020202020204" charset="0"/>
                <a:cs typeface="Effra Light" panose="020B0604020202020204" charset="0"/>
              </a:rPr>
              <a:t>49.39% </a:t>
            </a:r>
            <a:r>
              <a:rPr lang="en-IE" sz="1300">
                <a:solidFill>
                  <a:schemeClr val="bg1"/>
                </a:solidFill>
                <a:latin typeface="Effra Light" panose="020B0604020202020204" charset="0"/>
                <a:cs typeface="Effra Light" panose="020B0604020202020204" charset="0"/>
              </a:rPr>
              <a:t>of total</a:t>
            </a:r>
            <a:endParaRPr lang="en-IE" sz="1300" b="0">
              <a:solidFill>
                <a:schemeClr val="bg1"/>
              </a:solidFill>
              <a:effectLst/>
              <a:latin typeface="Effra Light" panose="020B0604020202020204" charset="0"/>
              <a:cs typeface="Effra Light" panose="020B0604020202020204" charset="0"/>
            </a:endParaRPr>
          </a:p>
        </p:txBody>
      </p:sp>
      <p:sp>
        <p:nvSpPr>
          <p:cNvPr id="23" name="TextBox 43">
            <a:extLst>
              <a:ext uri="{FF2B5EF4-FFF2-40B4-BE49-F238E27FC236}">
                <a16:creationId xmlns:a16="http://schemas.microsoft.com/office/drawing/2014/main" id="{23D40872-AD9E-AE3D-4C93-D05A3B75C4D2}"/>
              </a:ext>
            </a:extLst>
          </p:cNvPr>
          <p:cNvSpPr txBox="1"/>
          <p:nvPr/>
        </p:nvSpPr>
        <p:spPr>
          <a:xfrm>
            <a:off x="3395183" y="2210369"/>
            <a:ext cx="2066821"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Pageviews/UU</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51.13</a:t>
            </a:r>
          </a:p>
          <a:p>
            <a:pPr algn="ctr"/>
            <a:r>
              <a:rPr lang="en-IE" sz="1300">
                <a:solidFill>
                  <a:schemeClr val="bg1"/>
                </a:solidFill>
                <a:effectLst/>
                <a:latin typeface="Effra Light" panose="020B0604020202020204" charset="0"/>
                <a:cs typeface="Effra Light" panose="020B0604020202020204" charset="0"/>
              </a:rPr>
              <a:t>4.91x vs total</a:t>
            </a:r>
          </a:p>
        </p:txBody>
      </p:sp>
      <p:sp>
        <p:nvSpPr>
          <p:cNvPr id="24" name="TextBox 43">
            <a:extLst>
              <a:ext uri="{FF2B5EF4-FFF2-40B4-BE49-F238E27FC236}">
                <a16:creationId xmlns:a16="http://schemas.microsoft.com/office/drawing/2014/main" id="{9D157EF0-4ADC-DB8F-6D6A-FBE72E1F2373}"/>
              </a:ext>
            </a:extLst>
          </p:cNvPr>
          <p:cNvSpPr txBox="1"/>
          <p:nvPr/>
        </p:nvSpPr>
        <p:spPr>
          <a:xfrm>
            <a:off x="5186955" y="2200866"/>
            <a:ext cx="1531979"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latin typeface="Effra Light" panose="020B0604020202020204" charset="0"/>
                <a:cs typeface="Effra Light" panose="020B0604020202020204" charset="0"/>
              </a:rPr>
              <a:t>Most Active Days</a:t>
            </a:r>
            <a:endParaRPr lang="en-IE" sz="1300" b="1">
              <a:solidFill>
                <a:schemeClr val="bg1"/>
              </a:solidFill>
              <a:latin typeface="Effra Light" panose="020B0604020202020204" charset="0"/>
              <a:cs typeface="Effra Light" panose="020B0604020202020204" charset="0"/>
            </a:endParaRPr>
          </a:p>
          <a:p>
            <a:pPr algn="ctr"/>
            <a:r>
              <a:rPr lang="en-IE" sz="1300">
                <a:solidFill>
                  <a:schemeClr val="bg1"/>
                </a:solidFill>
                <a:latin typeface="Effra Light" panose="020B0604020202020204" charset="0"/>
                <a:cs typeface="Effra Light" panose="020B0604020202020204" charset="0"/>
              </a:rPr>
              <a:t>Tuesday &amp; Wednesday</a:t>
            </a:r>
            <a:endParaRPr lang="en-IE" sz="1300" b="1">
              <a:solidFill>
                <a:schemeClr val="bg1"/>
              </a:solidFill>
              <a:effectLst/>
              <a:latin typeface="Effra Light" panose="020B0604020202020204" charset="0"/>
              <a:cs typeface="Effra Light" panose="020B0604020202020204" charset="0"/>
            </a:endParaRPr>
          </a:p>
        </p:txBody>
      </p:sp>
      <p:sp>
        <p:nvSpPr>
          <p:cNvPr id="25" name="TextBox 43">
            <a:extLst>
              <a:ext uri="{FF2B5EF4-FFF2-40B4-BE49-F238E27FC236}">
                <a16:creationId xmlns:a16="http://schemas.microsoft.com/office/drawing/2014/main" id="{6181488F-46FC-7DD8-5630-310FCEA7214D}"/>
              </a:ext>
            </a:extLst>
          </p:cNvPr>
          <p:cNvSpPr txBox="1"/>
          <p:nvPr/>
        </p:nvSpPr>
        <p:spPr>
          <a:xfrm>
            <a:off x="5073073" y="1061548"/>
            <a:ext cx="1652847" cy="4924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solidFill>
                  <a:schemeClr val="bg1"/>
                </a:solidFill>
                <a:effectLst/>
                <a:latin typeface="Effra Light" panose="020B0604020202020204" charset="0"/>
                <a:cs typeface="Effra Light" panose="020B0604020202020204" charset="0"/>
              </a:rPr>
              <a:t>Monthly Impressions</a:t>
            </a:r>
          </a:p>
          <a:p>
            <a:pPr algn="ctr"/>
            <a:r>
              <a:rPr lang="en-US" sz="1300">
                <a:solidFill>
                  <a:schemeClr val="bg1"/>
                </a:solidFill>
                <a:latin typeface="Effra Light" panose="020B0604020202020204" charset="0"/>
                <a:cs typeface="Effra Light" panose="020B0604020202020204" charset="0"/>
              </a:rPr>
              <a:t>3.5 million</a:t>
            </a:r>
          </a:p>
        </p:txBody>
      </p:sp>
      <p:sp>
        <p:nvSpPr>
          <p:cNvPr id="26" name="TextBox 43">
            <a:extLst>
              <a:ext uri="{FF2B5EF4-FFF2-40B4-BE49-F238E27FC236}">
                <a16:creationId xmlns:a16="http://schemas.microsoft.com/office/drawing/2014/main" id="{E2C7A661-40A7-A9CF-B41F-39C33719CEC9}"/>
              </a:ext>
            </a:extLst>
          </p:cNvPr>
          <p:cNvSpPr txBox="1"/>
          <p:nvPr/>
        </p:nvSpPr>
        <p:spPr>
          <a:xfrm>
            <a:off x="665752" y="1328245"/>
            <a:ext cx="1563077" cy="6001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a:solidFill>
                  <a:schemeClr val="bg1"/>
                </a:solidFill>
                <a:effectLst/>
                <a:latin typeface="Effra Light" panose="020B0604020202020204" charset="0"/>
                <a:cs typeface="Effra Light" panose="020B0604020202020204" charset="0"/>
              </a:rPr>
              <a:t>The scale of your custom Audience compared to total base</a:t>
            </a:r>
            <a:endParaRPr lang="en-IE" sz="1100">
              <a:solidFill>
                <a:schemeClr val="bg1"/>
              </a:solidFill>
              <a:latin typeface="Effra Light" panose="020B0604020202020204" charset="0"/>
              <a:cs typeface="Effra Light" panose="020B0604020202020204" charset="0"/>
            </a:endParaRPr>
          </a:p>
        </p:txBody>
      </p:sp>
      <p:sp>
        <p:nvSpPr>
          <p:cNvPr id="27" name="TextBox 47">
            <a:extLst>
              <a:ext uri="{FF2B5EF4-FFF2-40B4-BE49-F238E27FC236}">
                <a16:creationId xmlns:a16="http://schemas.microsoft.com/office/drawing/2014/main" id="{8D0F13B4-D1F5-9ABB-81CE-AC5BF3DE0931}"/>
              </a:ext>
            </a:extLst>
          </p:cNvPr>
          <p:cNvSpPr txBox="1"/>
          <p:nvPr/>
        </p:nvSpPr>
        <p:spPr>
          <a:xfrm>
            <a:off x="643255" y="2464431"/>
            <a:ext cx="1449705"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a:solidFill>
                  <a:schemeClr val="bg1"/>
                </a:solidFill>
                <a:effectLst/>
                <a:latin typeface="Effra Light"/>
                <a:cs typeface="Effra Light"/>
              </a:rPr>
              <a:t>How </a:t>
            </a:r>
            <a:r>
              <a:rPr lang="en-US" sz="1200">
                <a:solidFill>
                  <a:schemeClr val="bg1"/>
                </a:solidFill>
                <a:latin typeface="Effra Light"/>
                <a:cs typeface="Effra Light"/>
              </a:rPr>
              <a:t>the </a:t>
            </a:r>
            <a:r>
              <a:rPr lang="en-US" sz="1200" b="0">
                <a:solidFill>
                  <a:schemeClr val="bg1"/>
                </a:solidFill>
                <a:effectLst/>
                <a:latin typeface="Effra Light"/>
                <a:cs typeface="Effra Light"/>
              </a:rPr>
              <a:t>Audience engages </a:t>
            </a:r>
            <a:r>
              <a:rPr lang="en-US" sz="1200">
                <a:solidFill>
                  <a:schemeClr val="bg1"/>
                </a:solidFill>
                <a:latin typeface="Effra Light"/>
                <a:cs typeface="Effra Light"/>
              </a:rPr>
              <a:t>with </a:t>
            </a:r>
            <a:r>
              <a:rPr lang="en-US" sz="1200" b="0">
                <a:solidFill>
                  <a:schemeClr val="bg1"/>
                </a:solidFill>
                <a:effectLst/>
                <a:latin typeface="Effra Light"/>
                <a:cs typeface="Effra Light"/>
              </a:rPr>
              <a:t>content </a:t>
            </a:r>
            <a:r>
              <a:rPr lang="en-US" sz="1200">
                <a:solidFill>
                  <a:schemeClr val="bg1"/>
                </a:solidFill>
                <a:latin typeface="Effra Light"/>
                <a:cs typeface="Effra Light"/>
              </a:rPr>
              <a:t>V</a:t>
            </a:r>
            <a:r>
              <a:rPr lang="en-US" sz="1200" b="0">
                <a:solidFill>
                  <a:schemeClr val="bg1"/>
                </a:solidFill>
                <a:effectLst/>
                <a:latin typeface="Effra Light"/>
                <a:cs typeface="Effra Light"/>
              </a:rPr>
              <a:t> total user base</a:t>
            </a:r>
            <a:endParaRPr lang="en-IE" sz="1200">
              <a:solidFill>
                <a:schemeClr val="bg1"/>
              </a:solidFill>
              <a:latin typeface="Effra Light"/>
              <a:cs typeface="Effra Light"/>
            </a:endParaRPr>
          </a:p>
        </p:txBody>
      </p:sp>
      <p:graphicFrame>
        <p:nvGraphicFramePr>
          <p:cNvPr id="39" name="Chart 38">
            <a:extLst>
              <a:ext uri="{FF2B5EF4-FFF2-40B4-BE49-F238E27FC236}">
                <a16:creationId xmlns:a16="http://schemas.microsoft.com/office/drawing/2014/main" id="{F832258C-5E76-8AA8-332C-48CC5BC01A1A}"/>
              </a:ext>
            </a:extLst>
          </p:cNvPr>
          <p:cNvGraphicFramePr/>
          <p:nvPr>
            <p:extLst>
              <p:ext uri="{D42A27DB-BD31-4B8C-83A1-F6EECF244321}">
                <p14:modId xmlns:p14="http://schemas.microsoft.com/office/powerpoint/2010/main" val="1984043339"/>
              </p:ext>
            </p:extLst>
          </p:nvPr>
        </p:nvGraphicFramePr>
        <p:xfrm>
          <a:off x="3296883" y="3841558"/>
          <a:ext cx="3937038" cy="231056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2925C5C5-CFF0-594A-25B6-332BAF84219E}"/>
              </a:ext>
            </a:extLst>
          </p:cNvPr>
          <p:cNvSpPr txBox="1"/>
          <p:nvPr/>
        </p:nvSpPr>
        <p:spPr>
          <a:xfrm>
            <a:off x="3798623" y="4072420"/>
            <a:ext cx="2611612" cy="1815882"/>
          </a:xfrm>
          <a:prstGeom prst="rect">
            <a:avLst/>
          </a:prstGeom>
          <a:noFill/>
        </p:spPr>
        <p:txBody>
          <a:bodyPr wrap="none" rtlCol="0">
            <a:spAutoFit/>
          </a:bodyPr>
          <a:lstStyle/>
          <a:p>
            <a:pPr algn="ctr"/>
            <a:r>
              <a:rPr lang="en-US" sz="1400" b="1">
                <a:solidFill>
                  <a:schemeClr val="bg1"/>
                </a:solidFill>
                <a:cs typeface="Effra Heavy" panose="020B0803020203020204" charset="0"/>
              </a:rPr>
              <a:t>Usage by domain (By PV)</a:t>
            </a:r>
          </a:p>
          <a:p>
            <a:endParaRPr lang="en-US" sz="1400" b="1">
              <a:solidFill>
                <a:schemeClr val="bg1"/>
              </a:solidFill>
              <a:cs typeface="Effra Heavy" panose="020B0803020203020204" charset="0"/>
            </a:endParaRPr>
          </a:p>
          <a:p>
            <a:r>
              <a:rPr lang="en-US" sz="1400">
                <a:solidFill>
                  <a:schemeClr val="bg1"/>
                </a:solidFill>
                <a:cs typeface="Effra Heavy" panose="020B0803020203020204" charset="0"/>
              </a:rPr>
              <a:t>Irishtimes.com	74%</a:t>
            </a:r>
          </a:p>
          <a:p>
            <a:r>
              <a:rPr lang="en-US" sz="1400">
                <a:solidFill>
                  <a:schemeClr val="bg1"/>
                </a:solidFill>
                <a:cs typeface="Effra Heavy" panose="020B0803020203020204" charset="0"/>
              </a:rPr>
              <a:t>Irishexaminer.com	13.35%</a:t>
            </a:r>
          </a:p>
          <a:p>
            <a:r>
              <a:rPr lang="en-US" sz="1400">
                <a:solidFill>
                  <a:schemeClr val="bg1"/>
                </a:solidFill>
                <a:cs typeface="Effra Heavy" panose="020B0803020203020204" charset="0"/>
              </a:rPr>
              <a:t>Myhome.ie		2.49%</a:t>
            </a:r>
          </a:p>
          <a:p>
            <a:r>
              <a:rPr lang="en-US" sz="1400">
                <a:solidFill>
                  <a:schemeClr val="bg1"/>
                </a:solidFill>
                <a:cs typeface="Effra Heavy" panose="020B0803020203020204" charset="0"/>
              </a:rPr>
              <a:t>Echolive.ie		4%</a:t>
            </a:r>
          </a:p>
          <a:p>
            <a:r>
              <a:rPr lang="en-US" sz="1400">
                <a:solidFill>
                  <a:schemeClr val="bg1"/>
                </a:solidFill>
                <a:cs typeface="Effra Heavy" panose="020B0803020203020204" charset="0"/>
              </a:rPr>
              <a:t>Breakingnews.ie	5%</a:t>
            </a:r>
          </a:p>
          <a:p>
            <a:endParaRPr lang="en-GB" sz="1400">
              <a:solidFill>
                <a:schemeClr val="bg1"/>
              </a:solidFill>
            </a:endParaRPr>
          </a:p>
        </p:txBody>
      </p:sp>
      <p:graphicFrame>
        <p:nvGraphicFramePr>
          <p:cNvPr id="3" name="Chart 2">
            <a:extLst>
              <a:ext uri="{FF2B5EF4-FFF2-40B4-BE49-F238E27FC236}">
                <a16:creationId xmlns:a16="http://schemas.microsoft.com/office/drawing/2014/main" id="{25FBBBD0-5FB7-4DDA-9D4D-D263208F0A1B}"/>
              </a:ext>
            </a:extLst>
          </p:cNvPr>
          <p:cNvGraphicFramePr/>
          <p:nvPr>
            <p:extLst>
              <p:ext uri="{D42A27DB-BD31-4B8C-83A1-F6EECF244321}">
                <p14:modId xmlns:p14="http://schemas.microsoft.com/office/powerpoint/2010/main" val="4151212744"/>
              </p:ext>
            </p:extLst>
          </p:nvPr>
        </p:nvGraphicFramePr>
        <p:xfrm>
          <a:off x="518360" y="3773316"/>
          <a:ext cx="2703411" cy="2070487"/>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C700A2F2-E6FB-0FC4-BC77-BEB6E96C118C}"/>
              </a:ext>
            </a:extLst>
          </p:cNvPr>
          <p:cNvSpPr txBox="1"/>
          <p:nvPr/>
        </p:nvSpPr>
        <p:spPr>
          <a:xfrm>
            <a:off x="2713142" y="4051541"/>
            <a:ext cx="605113" cy="1015663"/>
          </a:xfrm>
          <a:prstGeom prst="rect">
            <a:avLst/>
          </a:prstGeom>
          <a:noFill/>
        </p:spPr>
        <p:txBody>
          <a:bodyPr wrap="square" rtlCol="0">
            <a:spAutoFit/>
          </a:bodyPr>
          <a:lstStyle/>
          <a:p>
            <a:pPr algn="ctr"/>
            <a:r>
              <a:rPr lang="en-US" sz="1200">
                <a:solidFill>
                  <a:schemeClr val="bg1"/>
                </a:solidFill>
                <a:cs typeface="Effra Heavy" panose="020B0803020203020204" charset="0"/>
              </a:rPr>
              <a:t>Usage by device</a:t>
            </a:r>
          </a:p>
          <a:p>
            <a:pPr algn="ctr"/>
            <a:endParaRPr lang="en-GB" sz="1200">
              <a:solidFill>
                <a:schemeClr val="bg1"/>
              </a:solidFill>
            </a:endParaRPr>
          </a:p>
        </p:txBody>
      </p:sp>
      <p:sp>
        <p:nvSpPr>
          <p:cNvPr id="5" name="TextBox 4">
            <a:extLst>
              <a:ext uri="{FF2B5EF4-FFF2-40B4-BE49-F238E27FC236}">
                <a16:creationId xmlns:a16="http://schemas.microsoft.com/office/drawing/2014/main" id="{348BF33F-FE64-5A75-5F52-2EADA3B2EB34}"/>
              </a:ext>
            </a:extLst>
          </p:cNvPr>
          <p:cNvSpPr txBox="1"/>
          <p:nvPr/>
        </p:nvSpPr>
        <p:spPr>
          <a:xfrm>
            <a:off x="592455" y="3499974"/>
            <a:ext cx="7130142" cy="323165"/>
          </a:xfrm>
          <a:prstGeom prst="rect">
            <a:avLst/>
          </a:prstGeom>
          <a:noFill/>
        </p:spPr>
        <p:txBody>
          <a:bodyPr wrap="square">
            <a:spAutoFit/>
          </a:bodyPr>
          <a:lstStyle/>
          <a:p>
            <a:r>
              <a:rPr lang="en-US" sz="1500" b="1">
                <a:solidFill>
                  <a:schemeClr val="bg1"/>
                </a:solidFill>
                <a:latin typeface="Effra Heavy" panose="020B0803020203020204" charset="0"/>
                <a:cs typeface="Effra Heavy" panose="020B0803020203020204" charset="0"/>
              </a:rPr>
              <a:t>ACCESS TRENDS</a:t>
            </a:r>
          </a:p>
        </p:txBody>
      </p:sp>
      <p:pic>
        <p:nvPicPr>
          <p:cNvPr id="9" name="Picture Placeholder 8">
            <a:extLst>
              <a:ext uri="{FF2B5EF4-FFF2-40B4-BE49-F238E27FC236}">
                <a16:creationId xmlns:a16="http://schemas.microsoft.com/office/drawing/2014/main" id="{B4118E4D-0F36-1DE4-228C-33473994F77A}"/>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4324" r="24324"/>
          <a:stretch/>
        </p:blipFill>
        <p:spPr/>
      </p:pic>
      <p:sp>
        <p:nvSpPr>
          <p:cNvPr id="11" name="Google Shape;5400;p603">
            <a:extLst>
              <a:ext uri="{FF2B5EF4-FFF2-40B4-BE49-F238E27FC236}">
                <a16:creationId xmlns:a16="http://schemas.microsoft.com/office/drawing/2014/main" id="{B3678E7C-1C52-06D7-4845-2642B30DA86A}"/>
              </a:ext>
            </a:extLst>
          </p:cNvPr>
          <p:cNvSpPr txBox="1"/>
          <p:nvPr/>
        </p:nvSpPr>
        <p:spPr>
          <a:xfrm>
            <a:off x="7732756" y="6356917"/>
            <a:ext cx="4422798" cy="404377"/>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Source: Irish Times Group Audience Solutions: Stats based on a 30 day period, Updated June 2025</a:t>
            </a:r>
          </a:p>
          <a:p>
            <a:pPr marL="0" marR="0" lvl="0" indent="0" algn="r" rtl="0">
              <a:lnSpc>
                <a:spcPct val="115000"/>
              </a:lnSpc>
              <a:spcBef>
                <a:spcPts val="0"/>
              </a:spcBef>
              <a:spcAft>
                <a:spcPts val="0"/>
              </a:spcAft>
              <a:buNone/>
            </a:pPr>
            <a:r>
              <a:rPr lang="en-GB" sz="800">
                <a:solidFill>
                  <a:schemeClr val="bg1"/>
                </a:solidFill>
                <a:latin typeface="+mj-lt"/>
                <a:ea typeface="DM Sans"/>
                <a:cs typeface="DM Sans"/>
                <a:sym typeface="DM Sans"/>
              </a:rPr>
              <a:t>Platforms: Irishtimes.com, IrishExaminer.com, BreakingNews.ie, Echolive.ie, myhome.ie</a:t>
            </a:r>
            <a:endParaRPr sz="700">
              <a:solidFill>
                <a:schemeClr val="bg1"/>
              </a:solidFill>
              <a:latin typeface="+mj-lt"/>
              <a:ea typeface="DM Sans"/>
              <a:cs typeface="DM Sans"/>
              <a:sym typeface="DM Sans"/>
            </a:endParaRPr>
          </a:p>
        </p:txBody>
      </p:sp>
    </p:spTree>
    <p:extLst>
      <p:ext uri="{BB962C8B-B14F-4D97-AF65-F5344CB8AC3E}">
        <p14:creationId xmlns:p14="http://schemas.microsoft.com/office/powerpoint/2010/main" val="210428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92000"/>
                <a:lumOff val="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DDF2A8-2302-0CB3-9E13-E784A40DF5B7}"/>
              </a:ext>
            </a:extLst>
          </p:cNvPr>
          <p:cNvPicPr>
            <a:picLocks noChangeAspect="1"/>
          </p:cNvPicPr>
          <p:nvPr/>
        </p:nvPicPr>
        <p:blipFill>
          <a:blip r:embed="rId3"/>
          <a:stretch>
            <a:fillRect/>
          </a:stretch>
        </p:blipFill>
        <p:spPr>
          <a:xfrm>
            <a:off x="0" y="0"/>
            <a:ext cx="12192000" cy="6880428"/>
          </a:xfrm>
          <a:prstGeom prst="rect">
            <a:avLst/>
          </a:prstGeom>
        </p:spPr>
      </p:pic>
      <p:sp>
        <p:nvSpPr>
          <p:cNvPr id="8" name="Rectangle 7">
            <a:extLst>
              <a:ext uri="{FF2B5EF4-FFF2-40B4-BE49-F238E27FC236}">
                <a16:creationId xmlns:a16="http://schemas.microsoft.com/office/drawing/2014/main" id="{F9F3A4DE-0932-0893-750B-06643405ABD7}"/>
              </a:ext>
            </a:extLst>
          </p:cNvPr>
          <p:cNvSpPr/>
          <p:nvPr/>
        </p:nvSpPr>
        <p:spPr>
          <a:xfrm>
            <a:off x="18999"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2CFF726E-CC85-6796-8B13-CE8ABB65427D}"/>
              </a:ext>
            </a:extLst>
          </p:cNvPr>
          <p:cNvSpPr txBox="1"/>
          <p:nvPr/>
        </p:nvSpPr>
        <p:spPr>
          <a:xfrm>
            <a:off x="362763" y="177321"/>
            <a:ext cx="8283038" cy="646331"/>
          </a:xfrm>
          <a:prstGeom prst="rect">
            <a:avLst/>
          </a:prstGeom>
          <a:noFill/>
        </p:spPr>
        <p:txBody>
          <a:bodyPr wrap="none" rtlCol="0">
            <a:spAutoFit/>
          </a:bodyPr>
          <a:lstStyle/>
          <a:p>
            <a:pPr algn="ctr"/>
            <a:r>
              <a:rPr lang="en-US" sz="3600">
                <a:solidFill>
                  <a:schemeClr val="bg1"/>
                </a:solidFill>
                <a:latin typeface="Effra Heavy" panose="020B0803020203020204" pitchFamily="34" charset="0"/>
                <a:cs typeface="Effra Heavy" panose="020B0803020203020204" pitchFamily="34" charset="0"/>
              </a:rPr>
              <a:t>The Irish Times readers and Christmas </a:t>
            </a:r>
          </a:p>
        </p:txBody>
      </p:sp>
      <p:sp>
        <p:nvSpPr>
          <p:cNvPr id="19" name="TextBox 18">
            <a:extLst>
              <a:ext uri="{FF2B5EF4-FFF2-40B4-BE49-F238E27FC236}">
                <a16:creationId xmlns:a16="http://schemas.microsoft.com/office/drawing/2014/main" id="{BD334CCC-27F8-84EE-B367-2714E4944100}"/>
              </a:ext>
            </a:extLst>
          </p:cNvPr>
          <p:cNvSpPr txBox="1"/>
          <p:nvPr/>
        </p:nvSpPr>
        <p:spPr>
          <a:xfrm>
            <a:off x="465667" y="874650"/>
            <a:ext cx="5164666" cy="984885"/>
          </a:xfrm>
          <a:prstGeom prst="rect">
            <a:avLst/>
          </a:prstGeom>
          <a:noFill/>
        </p:spPr>
        <p:txBody>
          <a:bodyPr wrap="square" rtlCol="0">
            <a:spAutoFit/>
          </a:bodyPr>
          <a:lstStyle/>
          <a:p>
            <a:r>
              <a:rPr lang="en-US" b="1">
                <a:solidFill>
                  <a:schemeClr val="bg1"/>
                </a:solidFill>
              </a:rPr>
              <a:t>The Irish Times has a total weekly audience of </a:t>
            </a:r>
            <a:r>
              <a:rPr lang="en-US" sz="4000" b="1">
                <a:solidFill>
                  <a:schemeClr val="bg1"/>
                </a:solidFill>
              </a:rPr>
              <a:t>1,523,000 </a:t>
            </a:r>
            <a:r>
              <a:rPr lang="en-US" b="1">
                <a:solidFill>
                  <a:schemeClr val="bg1"/>
                </a:solidFill>
              </a:rPr>
              <a:t>adults </a:t>
            </a:r>
            <a:endParaRPr lang="en-IE" b="1">
              <a:solidFill>
                <a:schemeClr val="bg1"/>
              </a:solidFill>
            </a:endParaRPr>
          </a:p>
        </p:txBody>
      </p:sp>
      <p:sp>
        <p:nvSpPr>
          <p:cNvPr id="21" name="TextBox 20">
            <a:extLst>
              <a:ext uri="{FF2B5EF4-FFF2-40B4-BE49-F238E27FC236}">
                <a16:creationId xmlns:a16="http://schemas.microsoft.com/office/drawing/2014/main" id="{FD7D1178-8603-8033-5E5A-FFCF652A584C}"/>
              </a:ext>
            </a:extLst>
          </p:cNvPr>
          <p:cNvSpPr txBox="1"/>
          <p:nvPr/>
        </p:nvSpPr>
        <p:spPr>
          <a:xfrm>
            <a:off x="1820334" y="3275788"/>
            <a:ext cx="4346516" cy="685059"/>
          </a:xfrm>
          <a:prstGeom prst="rect">
            <a:avLst/>
          </a:prstGeom>
          <a:noFill/>
        </p:spPr>
        <p:txBody>
          <a:bodyPr wrap="square">
            <a:spAutoFit/>
          </a:bodyPr>
          <a:lstStyle/>
          <a:p>
            <a:pPr lvl="0">
              <a:lnSpc>
                <a:spcPct val="107000"/>
              </a:lnSpc>
              <a:spcAft>
                <a:spcPts val="800"/>
              </a:spcAft>
            </a:pPr>
            <a:r>
              <a:rPr lang="en-IE" b="1">
                <a:solidFill>
                  <a:schemeClr val="bg1"/>
                </a:solidFill>
                <a:latin typeface="Effra Light" panose="020B0403020203020204" charset="0"/>
                <a:ea typeface="Calibri" panose="020F0502020204030204" pitchFamily="34" charset="0"/>
                <a:cs typeface="Effra Light" panose="020B0403020203020204" charset="0"/>
              </a:rPr>
              <a:t>479,000</a:t>
            </a:r>
            <a:r>
              <a:rPr lang="en-IE" sz="1800" b="1">
                <a:solidFill>
                  <a:schemeClr val="bg1"/>
                </a:solidFill>
                <a:effectLst/>
                <a:latin typeface="Effra Light" panose="020B0403020203020204" charset="0"/>
                <a:ea typeface="Calibri" panose="020F0502020204030204" pitchFamily="34" charset="0"/>
                <a:cs typeface="Effra Light" panose="020B0403020203020204" charset="0"/>
              </a:rPr>
              <a:t> of our readers plan to do most of their Christmas present shopping in-store</a:t>
            </a:r>
            <a:endParaRPr lang="en-IE" sz="1800" b="1">
              <a:solidFill>
                <a:schemeClr val="bg1"/>
              </a:solidFill>
              <a:latin typeface="Effra Light" panose="020B0403020203020204" charset="0"/>
              <a:ea typeface="Calibri" panose="020F0502020204030204" pitchFamily="34" charset="0"/>
              <a:cs typeface="Effra Light" panose="020B0403020203020204" charset="0"/>
            </a:endParaRPr>
          </a:p>
        </p:txBody>
      </p:sp>
      <p:sp>
        <p:nvSpPr>
          <p:cNvPr id="22" name="TextBox 21">
            <a:extLst>
              <a:ext uri="{FF2B5EF4-FFF2-40B4-BE49-F238E27FC236}">
                <a16:creationId xmlns:a16="http://schemas.microsoft.com/office/drawing/2014/main" id="{48BDEF1E-8BAD-8AE1-4E13-30F178A16BF8}"/>
              </a:ext>
            </a:extLst>
          </p:cNvPr>
          <p:cNvSpPr txBox="1"/>
          <p:nvPr/>
        </p:nvSpPr>
        <p:spPr>
          <a:xfrm>
            <a:off x="1823452" y="4232997"/>
            <a:ext cx="4238096" cy="685059"/>
          </a:xfrm>
          <a:prstGeom prst="rect">
            <a:avLst/>
          </a:prstGeom>
          <a:noFill/>
        </p:spPr>
        <p:txBody>
          <a:bodyPr wrap="square">
            <a:spAutoFit/>
          </a:bodyPr>
          <a:lstStyle/>
          <a:p>
            <a:pPr lvl="0">
              <a:lnSpc>
                <a:spcPct val="107000"/>
              </a:lnSpc>
              <a:spcAft>
                <a:spcPts val="800"/>
              </a:spcAft>
            </a:pPr>
            <a:r>
              <a:rPr lang="en-IE" b="1">
                <a:solidFill>
                  <a:schemeClr val="bg1"/>
                </a:solidFill>
                <a:latin typeface="Effra Light" panose="020B0403020203020204" charset="0"/>
                <a:ea typeface="Calibri" panose="020F0502020204030204" pitchFamily="34" charset="0"/>
                <a:cs typeface="Effra Light" panose="020B0403020203020204" charset="0"/>
              </a:rPr>
              <a:t>344,000</a:t>
            </a:r>
            <a:r>
              <a:rPr lang="en-IE" sz="1800" b="1">
                <a:solidFill>
                  <a:schemeClr val="bg1"/>
                </a:solidFill>
                <a:effectLst/>
                <a:latin typeface="Effra Light" panose="020B0403020203020204" charset="0"/>
                <a:ea typeface="Calibri" panose="020F0502020204030204" pitchFamily="34" charset="0"/>
                <a:cs typeface="Effra Light" panose="020B0403020203020204" charset="0"/>
              </a:rPr>
              <a:t> of our readers plan to do most of their Christmas present shopping online</a:t>
            </a:r>
          </a:p>
        </p:txBody>
      </p:sp>
      <p:sp>
        <p:nvSpPr>
          <p:cNvPr id="23" name="TextBox 22">
            <a:extLst>
              <a:ext uri="{FF2B5EF4-FFF2-40B4-BE49-F238E27FC236}">
                <a16:creationId xmlns:a16="http://schemas.microsoft.com/office/drawing/2014/main" id="{C73F3AAC-68B1-9178-DDCF-AD3A206BC501}"/>
              </a:ext>
            </a:extLst>
          </p:cNvPr>
          <p:cNvSpPr txBox="1"/>
          <p:nvPr/>
        </p:nvSpPr>
        <p:spPr>
          <a:xfrm>
            <a:off x="1837426" y="5015039"/>
            <a:ext cx="4346516" cy="2166875"/>
          </a:xfrm>
          <a:prstGeom prst="rect">
            <a:avLst/>
          </a:prstGeom>
          <a:noFill/>
        </p:spPr>
        <p:txBody>
          <a:bodyPr wrap="square">
            <a:spAutoFit/>
          </a:bodyPr>
          <a:lstStyle/>
          <a:p>
            <a:pPr lvl="0">
              <a:lnSpc>
                <a:spcPct val="107000"/>
              </a:lnSpc>
            </a:pPr>
            <a:endParaRPr lang="en-IE">
              <a:solidFill>
                <a:schemeClr val="bg1"/>
              </a:solidFill>
              <a:effectLst/>
              <a:latin typeface="Effra Light" panose="020B0403020203020204" charset="0"/>
              <a:ea typeface="Calibri" panose="020F0502020204030204" pitchFamily="34" charset="0"/>
              <a:cs typeface="Effra Light" panose="020B0403020203020204" charset="0"/>
            </a:endParaRPr>
          </a:p>
          <a:p>
            <a:pPr lvl="0">
              <a:lnSpc>
                <a:spcPct val="107000"/>
              </a:lnSpc>
            </a:pPr>
            <a:r>
              <a:rPr lang="en-IE" b="1">
                <a:solidFill>
                  <a:schemeClr val="bg1"/>
                </a:solidFill>
                <a:latin typeface="Effra Light" panose="020B0403020203020204" charset="0"/>
                <a:ea typeface="Calibri" panose="020F0502020204030204" pitchFamily="34" charset="0"/>
                <a:cs typeface="Effra Light" panose="020B0403020203020204" charset="0"/>
              </a:rPr>
              <a:t>382</a:t>
            </a:r>
            <a:r>
              <a:rPr lang="en-IE" b="1">
                <a:solidFill>
                  <a:schemeClr val="bg1"/>
                </a:solidFill>
                <a:effectLst/>
                <a:latin typeface="Effra Light" panose="020B0403020203020204" charset="0"/>
                <a:ea typeface="Calibri" panose="020F0502020204030204" pitchFamily="34" charset="0"/>
                <a:cs typeface="Effra Light" panose="020B0403020203020204" charset="0"/>
              </a:rPr>
              <a:t>,000 of our readers plan to do their Christmas present shopping both in-store and online</a:t>
            </a:r>
            <a:endParaRPr lang="en-IE" b="1">
              <a:solidFill>
                <a:schemeClr val="bg1"/>
              </a:solidFill>
              <a:latin typeface="Effra Light" panose="020B0403020203020204" charset="0"/>
              <a:ea typeface="Calibri" panose="020F0502020204030204" pitchFamily="34" charset="0"/>
              <a:cs typeface="Effra Light" panose="020B0403020203020204" charset="0"/>
            </a:endParaRPr>
          </a:p>
          <a:p>
            <a:pPr marL="342900" lvl="0" indent="-342900">
              <a:lnSpc>
                <a:spcPct val="107000"/>
              </a:lnSpc>
              <a:buFont typeface="Symbol" panose="05050102010706020507" pitchFamily="18" charset="2"/>
              <a:buChar char=""/>
            </a:pPr>
            <a:endParaRPr lang="en-IE">
              <a:solidFill>
                <a:schemeClr val="bg1"/>
              </a:solidFill>
              <a:effectLst/>
              <a:latin typeface="Effra Light" panose="020B0403020203020204" charset="0"/>
              <a:ea typeface="Calibri" panose="020F0502020204030204" pitchFamily="34" charset="0"/>
              <a:cs typeface="Effra Light" panose="020B0403020203020204" charset="0"/>
            </a:endParaRPr>
          </a:p>
          <a:p>
            <a:pPr marL="342900" indent="-342900">
              <a:lnSpc>
                <a:spcPct val="107000"/>
              </a:lnSpc>
              <a:buFont typeface="Symbol" panose="05050102010706020507" pitchFamily="18" charset="2"/>
              <a:buChar char=""/>
            </a:pPr>
            <a:endParaRPr lang="en-IE">
              <a:solidFill>
                <a:schemeClr val="bg1"/>
              </a:solidFill>
              <a:effectLst/>
              <a:latin typeface="Effra Light" panose="020B0403020203020204" charset="0"/>
              <a:ea typeface="Calibri" panose="020F0502020204030204" pitchFamily="34" charset="0"/>
              <a:cs typeface="Effra Light" panose="020B0403020203020204" charset="0"/>
            </a:endParaRPr>
          </a:p>
          <a:p>
            <a:pPr marL="342900" lvl="0" indent="-342900">
              <a:lnSpc>
                <a:spcPct val="107000"/>
              </a:lnSpc>
              <a:buFont typeface="Symbol" panose="05050102010706020507" pitchFamily="18" charset="2"/>
              <a:buChar char=""/>
            </a:pPr>
            <a:endParaRPr lang="en-IE">
              <a:solidFill>
                <a:schemeClr val="bg1"/>
              </a:solidFill>
              <a:effectLst/>
              <a:latin typeface="Effra Light" panose="020B0403020203020204" charset="0"/>
              <a:ea typeface="Calibri" panose="020F0502020204030204" pitchFamily="34" charset="0"/>
              <a:cs typeface="Effra Light" panose="020B0403020203020204" charset="0"/>
            </a:endParaRPr>
          </a:p>
        </p:txBody>
      </p:sp>
      <p:pic>
        <p:nvPicPr>
          <p:cNvPr id="26" name="Graphic 25">
            <a:extLst>
              <a:ext uri="{FF2B5EF4-FFF2-40B4-BE49-F238E27FC236}">
                <a16:creationId xmlns:a16="http://schemas.microsoft.com/office/drawing/2014/main" id="{C6D54EA1-8A5D-8021-09E5-864E7F0DB0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4490" y="2413928"/>
            <a:ext cx="379561" cy="448733"/>
          </a:xfrm>
          <a:prstGeom prst="rect">
            <a:avLst/>
          </a:prstGeom>
        </p:spPr>
      </p:pic>
      <p:pic>
        <p:nvPicPr>
          <p:cNvPr id="27" name="Graphic 26">
            <a:extLst>
              <a:ext uri="{FF2B5EF4-FFF2-40B4-BE49-F238E27FC236}">
                <a16:creationId xmlns:a16="http://schemas.microsoft.com/office/drawing/2014/main" id="{47127051-AA67-4955-567B-926726025B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6066" y="4351159"/>
            <a:ext cx="379561" cy="448733"/>
          </a:xfrm>
          <a:prstGeom prst="rect">
            <a:avLst/>
          </a:prstGeom>
        </p:spPr>
      </p:pic>
      <p:pic>
        <p:nvPicPr>
          <p:cNvPr id="30" name="Picture 29">
            <a:extLst>
              <a:ext uri="{FF2B5EF4-FFF2-40B4-BE49-F238E27FC236}">
                <a16:creationId xmlns:a16="http://schemas.microsoft.com/office/drawing/2014/main" id="{9C4F197A-C481-3B4F-0C1C-A956E49C3326}"/>
              </a:ext>
            </a:extLst>
          </p:cNvPr>
          <p:cNvPicPr>
            <a:picLocks noChangeAspect="1"/>
          </p:cNvPicPr>
          <p:nvPr/>
        </p:nvPicPr>
        <p:blipFill>
          <a:blip r:embed="rId6"/>
          <a:stretch>
            <a:fillRect/>
          </a:stretch>
        </p:blipFill>
        <p:spPr>
          <a:xfrm>
            <a:off x="1126066" y="5467233"/>
            <a:ext cx="377985" cy="445047"/>
          </a:xfrm>
          <a:prstGeom prst="rect">
            <a:avLst/>
          </a:prstGeom>
        </p:spPr>
      </p:pic>
      <p:sp>
        <p:nvSpPr>
          <p:cNvPr id="9" name="TextBox 8">
            <a:extLst>
              <a:ext uri="{FF2B5EF4-FFF2-40B4-BE49-F238E27FC236}">
                <a16:creationId xmlns:a16="http://schemas.microsoft.com/office/drawing/2014/main" id="{76D2D032-F7D2-8B1C-DA2B-312999B79ABA}"/>
              </a:ext>
            </a:extLst>
          </p:cNvPr>
          <p:cNvSpPr txBox="1"/>
          <p:nvPr/>
        </p:nvSpPr>
        <p:spPr>
          <a:xfrm>
            <a:off x="1837427" y="2182413"/>
            <a:ext cx="5265122" cy="923330"/>
          </a:xfrm>
          <a:prstGeom prst="rect">
            <a:avLst/>
          </a:prstGeom>
          <a:noFill/>
        </p:spPr>
        <p:txBody>
          <a:bodyPr wrap="square" rtlCol="0">
            <a:spAutoFit/>
          </a:bodyPr>
          <a:lstStyle/>
          <a:p>
            <a:r>
              <a:rPr lang="en-IE">
                <a:solidFill>
                  <a:schemeClr val="bg1"/>
                </a:solidFill>
              </a:rPr>
              <a:t>1,240,000 (81%) bought Christmas presents in the last 12 months,(Christmas is the most popular occasion amongst the audience for buying gifts)</a:t>
            </a:r>
          </a:p>
        </p:txBody>
      </p:sp>
      <p:pic>
        <p:nvPicPr>
          <p:cNvPr id="10" name="Graphic 9">
            <a:extLst>
              <a:ext uri="{FF2B5EF4-FFF2-40B4-BE49-F238E27FC236}">
                <a16:creationId xmlns:a16="http://schemas.microsoft.com/office/drawing/2014/main" id="{CE0E0239-39F0-8EDC-D3A5-B22AAB783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6066" y="3358827"/>
            <a:ext cx="379561" cy="448733"/>
          </a:xfrm>
          <a:prstGeom prst="rect">
            <a:avLst/>
          </a:prstGeom>
        </p:spPr>
      </p:pic>
      <p:pic>
        <p:nvPicPr>
          <p:cNvPr id="11" name="Graphic 10">
            <a:extLst>
              <a:ext uri="{FF2B5EF4-FFF2-40B4-BE49-F238E27FC236}">
                <a16:creationId xmlns:a16="http://schemas.microsoft.com/office/drawing/2014/main" id="{A0C85DC2-7008-2901-6CE3-A79CE23F70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84785" y="6177516"/>
            <a:ext cx="1564905" cy="422747"/>
          </a:xfrm>
          <a:prstGeom prst="rect">
            <a:avLst/>
          </a:prstGeom>
        </p:spPr>
      </p:pic>
      <p:sp>
        <p:nvSpPr>
          <p:cNvPr id="12" name="TextBox 11">
            <a:extLst>
              <a:ext uri="{FF2B5EF4-FFF2-40B4-BE49-F238E27FC236}">
                <a16:creationId xmlns:a16="http://schemas.microsoft.com/office/drawing/2014/main" id="{91C3BA38-D131-653C-F5FD-584C861384F4}"/>
              </a:ext>
            </a:extLst>
          </p:cNvPr>
          <p:cNvSpPr txBox="1"/>
          <p:nvPr/>
        </p:nvSpPr>
        <p:spPr>
          <a:xfrm>
            <a:off x="7276374" y="6490429"/>
            <a:ext cx="2934586" cy="276999"/>
          </a:xfrm>
          <a:prstGeom prst="rect">
            <a:avLst/>
          </a:prstGeom>
          <a:noFill/>
        </p:spPr>
        <p:txBody>
          <a:bodyPr wrap="square" rtlCol="0">
            <a:spAutoFit/>
          </a:bodyPr>
          <a:lstStyle/>
          <a:p>
            <a:r>
              <a:rPr lang="en-US" sz="1200">
                <a:solidFill>
                  <a:schemeClr val="bg1"/>
                </a:solidFill>
              </a:rPr>
              <a:t>All figures TGI ROI 2025 R1</a:t>
            </a:r>
            <a:endParaRPr lang="en-IE" sz="1200">
              <a:solidFill>
                <a:schemeClr val="bg1"/>
              </a:solidFill>
            </a:endParaRPr>
          </a:p>
        </p:txBody>
      </p:sp>
      <p:pic>
        <p:nvPicPr>
          <p:cNvPr id="2" name="Picture 1">
            <a:extLst>
              <a:ext uri="{FF2B5EF4-FFF2-40B4-BE49-F238E27FC236}">
                <a16:creationId xmlns:a16="http://schemas.microsoft.com/office/drawing/2014/main" id="{30D14171-F544-A7DC-8ED2-1BE3FC959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310" y="6286545"/>
            <a:ext cx="2948648" cy="324351"/>
          </a:xfrm>
          <a:prstGeom prst="rect">
            <a:avLst/>
          </a:prstGeom>
        </p:spPr>
      </p:pic>
    </p:spTree>
    <p:extLst>
      <p:ext uri="{BB962C8B-B14F-4D97-AF65-F5344CB8AC3E}">
        <p14:creationId xmlns:p14="http://schemas.microsoft.com/office/powerpoint/2010/main" val="274347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FF726E-CC85-6796-8B13-CE8ABB65427D}"/>
              </a:ext>
            </a:extLst>
          </p:cNvPr>
          <p:cNvSpPr txBox="1"/>
          <p:nvPr/>
        </p:nvSpPr>
        <p:spPr>
          <a:xfrm>
            <a:off x="190234" y="219655"/>
            <a:ext cx="2159566" cy="646331"/>
          </a:xfrm>
          <a:prstGeom prst="rect">
            <a:avLst/>
          </a:prstGeom>
          <a:noFill/>
        </p:spPr>
        <p:txBody>
          <a:bodyPr wrap="none" rtlCol="0">
            <a:spAutoFit/>
          </a:bodyPr>
          <a:lstStyle/>
          <a:p>
            <a:pPr algn="ctr"/>
            <a:r>
              <a:rPr lang="en-US" sz="3600">
                <a:solidFill>
                  <a:schemeClr val="bg1"/>
                </a:solidFill>
                <a:latin typeface="Effra Heavy" panose="020B0803020203020204" pitchFamily="34" charset="0"/>
                <a:cs typeface="Effra Heavy" panose="020B0803020203020204" pitchFamily="34" charset="0"/>
              </a:rPr>
              <a:t>Packages</a:t>
            </a:r>
          </a:p>
        </p:txBody>
      </p:sp>
      <p:pic>
        <p:nvPicPr>
          <p:cNvPr id="4" name="Picture 3">
            <a:extLst>
              <a:ext uri="{FF2B5EF4-FFF2-40B4-BE49-F238E27FC236}">
                <a16:creationId xmlns:a16="http://schemas.microsoft.com/office/drawing/2014/main" id="{59D303CD-01A3-DE86-E6D9-F2E670F8DF18}"/>
              </a:ext>
            </a:extLst>
          </p:cNvPr>
          <p:cNvPicPr>
            <a:picLocks noChangeAspect="1"/>
          </p:cNvPicPr>
          <p:nvPr/>
        </p:nvPicPr>
        <p:blipFill>
          <a:blip r:embed="rId2"/>
          <a:stretch>
            <a:fillRect/>
          </a:stretch>
        </p:blipFill>
        <p:spPr>
          <a:xfrm>
            <a:off x="280176" y="1833340"/>
            <a:ext cx="11631648" cy="3191320"/>
          </a:xfrm>
          <a:prstGeom prst="rect">
            <a:avLst/>
          </a:prstGeom>
        </p:spPr>
      </p:pic>
    </p:spTree>
    <p:extLst>
      <p:ext uri="{BB962C8B-B14F-4D97-AF65-F5344CB8AC3E}">
        <p14:creationId xmlns:p14="http://schemas.microsoft.com/office/powerpoint/2010/main" val="26844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FF726E-CC85-6796-8B13-CE8ABB65427D}"/>
              </a:ext>
            </a:extLst>
          </p:cNvPr>
          <p:cNvSpPr txBox="1"/>
          <p:nvPr/>
        </p:nvSpPr>
        <p:spPr>
          <a:xfrm>
            <a:off x="3577533" y="2835854"/>
            <a:ext cx="3834704" cy="1015663"/>
          </a:xfrm>
          <a:prstGeom prst="rect">
            <a:avLst/>
          </a:prstGeom>
          <a:noFill/>
        </p:spPr>
        <p:txBody>
          <a:bodyPr wrap="none" rtlCol="0">
            <a:spAutoFit/>
          </a:bodyPr>
          <a:lstStyle/>
          <a:p>
            <a:pPr algn="ctr"/>
            <a:r>
              <a:rPr lang="en-US" sz="6000">
                <a:solidFill>
                  <a:schemeClr val="bg1"/>
                </a:solidFill>
                <a:latin typeface="Effra Heavy" panose="020B0803020203020204" pitchFamily="34" charset="0"/>
                <a:cs typeface="Effra Heavy" panose="020B0803020203020204" pitchFamily="34" charset="0"/>
              </a:rPr>
              <a:t>Thank you</a:t>
            </a:r>
          </a:p>
        </p:txBody>
      </p:sp>
    </p:spTree>
    <p:extLst>
      <p:ext uri="{BB962C8B-B14F-4D97-AF65-F5344CB8AC3E}">
        <p14:creationId xmlns:p14="http://schemas.microsoft.com/office/powerpoint/2010/main" val="164812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BBCD53-24A8-121A-7036-5E563E301688}"/>
              </a:ext>
            </a:extLst>
          </p:cNvPr>
          <p:cNvPicPr>
            <a:picLocks noChangeAspect="1"/>
          </p:cNvPicPr>
          <p:nvPr/>
        </p:nvPicPr>
        <p:blipFill>
          <a:blip r:embed="rId2">
            <a:extLst>
              <a:ext uri="{28A0092B-C50C-407E-A947-70E740481C1C}">
                <a14:useLocalDpi xmlns:a14="http://schemas.microsoft.com/office/drawing/2010/main" val="0"/>
              </a:ext>
            </a:extLst>
          </a:blip>
          <a:srcRect t="21560" b="-9487"/>
          <a:stretch/>
        </p:blipFill>
        <p:spPr>
          <a:xfrm>
            <a:off x="-4091" y="-518795"/>
            <a:ext cx="12509645" cy="7258180"/>
          </a:xfrm>
          <a:prstGeom prst="rect">
            <a:avLst/>
          </a:prstGeom>
        </p:spPr>
      </p:pic>
      <p:sp>
        <p:nvSpPr>
          <p:cNvPr id="5" name="TextBox 4">
            <a:extLst>
              <a:ext uri="{FF2B5EF4-FFF2-40B4-BE49-F238E27FC236}">
                <a16:creationId xmlns:a16="http://schemas.microsoft.com/office/drawing/2014/main" id="{5E605CED-B85A-774E-7A73-C114A5278F4E}"/>
              </a:ext>
            </a:extLst>
          </p:cNvPr>
          <p:cNvSpPr txBox="1"/>
          <p:nvPr/>
        </p:nvSpPr>
        <p:spPr>
          <a:xfrm>
            <a:off x="3866296" y="2491088"/>
            <a:ext cx="1793632" cy="1921423"/>
          </a:xfrm>
          <a:prstGeom prst="rect">
            <a:avLst/>
          </a:prstGeom>
          <a:noFill/>
        </p:spPr>
        <p:txBody>
          <a:bodyPr wrap="square">
            <a:spAutoFit/>
          </a:bodyPr>
          <a:lstStyle/>
          <a:p>
            <a:pPr lvl="0" algn="ctr">
              <a:lnSpc>
                <a:spcPct val="107000"/>
              </a:lnSpc>
              <a:spcAft>
                <a:spcPts val="800"/>
              </a:spcAft>
            </a:pPr>
            <a:r>
              <a:rPr lang="en-IE" sz="2400" b="1">
                <a:latin typeface="Effra Heavy" panose="020B0803020203020204" charset="0"/>
                <a:ea typeface="Calibri" panose="020F0502020204030204" pitchFamily="34" charset="0"/>
                <a:cs typeface="Effra Heavy" panose="020B0803020203020204" charset="0"/>
              </a:rPr>
              <a:t>494</a:t>
            </a:r>
            <a:r>
              <a:rPr lang="en-IE" sz="2400" b="1">
                <a:effectLst/>
                <a:latin typeface="Effra Heavy" panose="020B0803020203020204" charset="0"/>
                <a:ea typeface="Calibri" panose="020F0502020204030204" pitchFamily="34" charset="0"/>
                <a:cs typeface="Effra Heavy" panose="020B0803020203020204" charset="0"/>
              </a:rPr>
              <a:t>,000 </a:t>
            </a:r>
          </a:p>
          <a:p>
            <a:pPr lvl="0" algn="ctr">
              <a:spcAft>
                <a:spcPts val="800"/>
              </a:spcAft>
            </a:pPr>
            <a:r>
              <a:rPr lang="en-IE" sz="2000">
                <a:effectLst/>
                <a:latin typeface="Effra Light" panose="020B0403020203020204" charset="0"/>
                <a:ea typeface="Calibri" panose="020F0502020204030204" pitchFamily="34" charset="0"/>
                <a:cs typeface="Effra Light" panose="020B0403020203020204" charset="0"/>
              </a:rPr>
              <a:t>of our readers buy Christmas presents for </a:t>
            </a:r>
          </a:p>
          <a:p>
            <a:pPr lvl="0" algn="ctr">
              <a:lnSpc>
                <a:spcPct val="107000"/>
              </a:lnSpc>
              <a:spcAft>
                <a:spcPts val="800"/>
              </a:spcAft>
            </a:pPr>
            <a:r>
              <a:rPr lang="en-IE" sz="2000">
                <a:effectLst/>
                <a:latin typeface="Effra" panose="020B0603020203020204" pitchFamily="34" charset="0"/>
                <a:ea typeface="Calibri" panose="020F0502020204030204" pitchFamily="34" charset="0"/>
                <a:cs typeface="Effra" panose="020B0603020203020204" pitchFamily="34" charset="0"/>
              </a:rPr>
              <a:t>3- 5 people</a:t>
            </a:r>
          </a:p>
        </p:txBody>
      </p:sp>
      <p:sp>
        <p:nvSpPr>
          <p:cNvPr id="6" name="TextBox 5">
            <a:extLst>
              <a:ext uri="{FF2B5EF4-FFF2-40B4-BE49-F238E27FC236}">
                <a16:creationId xmlns:a16="http://schemas.microsoft.com/office/drawing/2014/main" id="{0152F1D7-9721-F097-B05C-51A0CA162A0E}"/>
              </a:ext>
            </a:extLst>
          </p:cNvPr>
          <p:cNvSpPr txBox="1"/>
          <p:nvPr/>
        </p:nvSpPr>
        <p:spPr>
          <a:xfrm>
            <a:off x="6735471" y="2387881"/>
            <a:ext cx="1793632" cy="1993431"/>
          </a:xfrm>
          <a:prstGeom prst="rect">
            <a:avLst/>
          </a:prstGeom>
          <a:noFill/>
        </p:spPr>
        <p:txBody>
          <a:bodyPr wrap="square">
            <a:spAutoFit/>
          </a:bodyPr>
          <a:lstStyle/>
          <a:p>
            <a:pPr lvl="0" algn="ctr">
              <a:lnSpc>
                <a:spcPct val="107000"/>
              </a:lnSpc>
              <a:spcAft>
                <a:spcPts val="800"/>
              </a:spcAft>
            </a:pPr>
            <a:r>
              <a:rPr lang="en-IE" sz="2200" b="1">
                <a:latin typeface="Effra Heavy" panose="020B0803020203020204" charset="0"/>
                <a:ea typeface="Calibri" panose="020F0502020204030204" pitchFamily="34" charset="0"/>
                <a:cs typeface="Effra Heavy" panose="020B0803020203020204" charset="0"/>
              </a:rPr>
              <a:t>413</a:t>
            </a:r>
            <a:r>
              <a:rPr lang="en-IE" sz="2200" b="1">
                <a:effectLst/>
                <a:latin typeface="Effra Heavy" panose="020B0803020203020204" charset="0"/>
                <a:ea typeface="Calibri" panose="020F0502020204030204" pitchFamily="34" charset="0"/>
                <a:cs typeface="Effra Heavy" panose="020B0803020203020204" charset="0"/>
              </a:rPr>
              <a:t>,000</a:t>
            </a:r>
            <a:r>
              <a:rPr lang="en-IE" sz="2200">
                <a:effectLst/>
                <a:latin typeface="Effra Heavy" panose="020B0803020203020204" charset="0"/>
                <a:ea typeface="Calibri" panose="020F0502020204030204" pitchFamily="34" charset="0"/>
                <a:cs typeface="Effra Heavy" panose="020B0803020203020204" charset="0"/>
              </a:rPr>
              <a:t> </a:t>
            </a:r>
          </a:p>
          <a:p>
            <a:pPr lvl="0" algn="ctr">
              <a:lnSpc>
                <a:spcPct val="107000"/>
              </a:lnSpc>
              <a:spcAft>
                <a:spcPts val="800"/>
              </a:spcAft>
            </a:pPr>
            <a:r>
              <a:rPr lang="en-IE" sz="2000">
                <a:effectLst/>
                <a:latin typeface="Effra Light" panose="020B0403020203020204" charset="0"/>
                <a:ea typeface="Calibri" panose="020F0502020204030204" pitchFamily="34" charset="0"/>
                <a:cs typeface="Effra Light" panose="020B0403020203020204" charset="0"/>
              </a:rPr>
              <a:t>of our readers buy Christmas presents for</a:t>
            </a:r>
          </a:p>
          <a:p>
            <a:pPr lvl="0" algn="ctr">
              <a:lnSpc>
                <a:spcPct val="107000"/>
              </a:lnSpc>
              <a:spcAft>
                <a:spcPts val="800"/>
              </a:spcAft>
            </a:pPr>
            <a:r>
              <a:rPr lang="en-IE" sz="2000">
                <a:effectLst/>
                <a:latin typeface="Effra" panose="020B0603020203020204" pitchFamily="34" charset="0"/>
                <a:ea typeface="Calibri" panose="020F0502020204030204" pitchFamily="34" charset="0"/>
                <a:cs typeface="Effra" panose="020B0603020203020204" pitchFamily="34" charset="0"/>
              </a:rPr>
              <a:t> 6 </a:t>
            </a:r>
            <a:r>
              <a:rPr lang="en-IE" sz="2000">
                <a:latin typeface="Effra" panose="020B0603020203020204" pitchFamily="34" charset="0"/>
                <a:ea typeface="Calibri" panose="020F0502020204030204" pitchFamily="34" charset="0"/>
                <a:cs typeface="Effra" panose="020B0603020203020204" pitchFamily="34" charset="0"/>
              </a:rPr>
              <a:t>-</a:t>
            </a:r>
            <a:r>
              <a:rPr lang="en-IE" sz="2000">
                <a:effectLst/>
                <a:latin typeface="Effra" panose="020B0603020203020204" pitchFamily="34" charset="0"/>
                <a:ea typeface="Calibri" panose="020F0502020204030204" pitchFamily="34" charset="0"/>
                <a:cs typeface="Effra" panose="020B0603020203020204" pitchFamily="34" charset="0"/>
              </a:rPr>
              <a:t> 10 people</a:t>
            </a:r>
          </a:p>
        </p:txBody>
      </p:sp>
      <p:sp>
        <p:nvSpPr>
          <p:cNvPr id="7" name="TextBox 6">
            <a:extLst>
              <a:ext uri="{FF2B5EF4-FFF2-40B4-BE49-F238E27FC236}">
                <a16:creationId xmlns:a16="http://schemas.microsoft.com/office/drawing/2014/main" id="{E70684CE-20EF-D247-955C-EE4B574E3815}"/>
              </a:ext>
            </a:extLst>
          </p:cNvPr>
          <p:cNvSpPr txBox="1"/>
          <p:nvPr/>
        </p:nvSpPr>
        <p:spPr>
          <a:xfrm>
            <a:off x="9478454" y="2130027"/>
            <a:ext cx="2028094" cy="2282484"/>
          </a:xfrm>
          <a:prstGeom prst="rect">
            <a:avLst/>
          </a:prstGeom>
          <a:noFill/>
        </p:spPr>
        <p:txBody>
          <a:bodyPr wrap="square">
            <a:spAutoFit/>
          </a:bodyPr>
          <a:lstStyle/>
          <a:p>
            <a:pPr lvl="0" algn="ctr">
              <a:lnSpc>
                <a:spcPct val="107000"/>
              </a:lnSpc>
              <a:spcAft>
                <a:spcPts val="800"/>
              </a:spcAft>
            </a:pPr>
            <a:r>
              <a:rPr lang="en-IE" sz="2200" b="1">
                <a:effectLst/>
                <a:latin typeface="Effra Heavy" panose="020B0803020203020204" charset="0"/>
                <a:ea typeface="Calibri" panose="020F0502020204030204" pitchFamily="34" charset="0"/>
                <a:cs typeface="Effra Heavy" panose="020B0803020203020204" charset="0"/>
              </a:rPr>
              <a:t>176,</a:t>
            </a:r>
            <a:r>
              <a:rPr lang="en-IE" sz="2200" b="1">
                <a:latin typeface="Effra Heavy" panose="020B0803020203020204" charset="0"/>
                <a:ea typeface="Calibri" panose="020F0502020204030204" pitchFamily="34" charset="0"/>
                <a:cs typeface="Effra Heavy" panose="020B0803020203020204" charset="0"/>
              </a:rPr>
              <a:t>0</a:t>
            </a:r>
            <a:r>
              <a:rPr lang="en-IE" sz="2200" b="1">
                <a:effectLst/>
                <a:latin typeface="Effra Heavy" panose="020B0803020203020204" charset="0"/>
                <a:ea typeface="Calibri" panose="020F0502020204030204" pitchFamily="34" charset="0"/>
                <a:cs typeface="Effra Heavy" panose="020B0803020203020204" charset="0"/>
              </a:rPr>
              <a:t>00 </a:t>
            </a:r>
          </a:p>
          <a:p>
            <a:pPr lvl="0" algn="ctr">
              <a:lnSpc>
                <a:spcPct val="107000"/>
              </a:lnSpc>
              <a:spcAft>
                <a:spcPts val="800"/>
              </a:spcAft>
            </a:pPr>
            <a:r>
              <a:rPr lang="en-IE" sz="2000">
                <a:effectLst/>
                <a:latin typeface="Effra Light" panose="020B0403020203020204" charset="0"/>
                <a:ea typeface="Calibri" panose="020F0502020204030204" pitchFamily="34" charset="0"/>
                <a:cs typeface="Effra Light" panose="020B0403020203020204" charset="0"/>
              </a:rPr>
              <a:t>of our readers buy Christmas presents for more than </a:t>
            </a:r>
          </a:p>
          <a:p>
            <a:pPr lvl="0" algn="ctr">
              <a:lnSpc>
                <a:spcPct val="107000"/>
              </a:lnSpc>
              <a:spcAft>
                <a:spcPts val="800"/>
              </a:spcAft>
            </a:pPr>
            <a:r>
              <a:rPr lang="en-IE" sz="2000">
                <a:effectLst/>
                <a:latin typeface="Effra" panose="020B0603020203020204" pitchFamily="34" charset="0"/>
                <a:ea typeface="Calibri" panose="020F0502020204030204" pitchFamily="34" charset="0"/>
                <a:cs typeface="Effra" panose="020B0603020203020204" pitchFamily="34" charset="0"/>
              </a:rPr>
              <a:t>11 people</a:t>
            </a:r>
          </a:p>
        </p:txBody>
      </p:sp>
      <p:sp>
        <p:nvSpPr>
          <p:cNvPr id="8" name="TextBox 7">
            <a:extLst>
              <a:ext uri="{FF2B5EF4-FFF2-40B4-BE49-F238E27FC236}">
                <a16:creationId xmlns:a16="http://schemas.microsoft.com/office/drawing/2014/main" id="{0C9796F1-DFE8-7F3E-343A-05B0C4CCA7BD}"/>
              </a:ext>
            </a:extLst>
          </p:cNvPr>
          <p:cNvSpPr txBox="1"/>
          <p:nvPr/>
        </p:nvSpPr>
        <p:spPr>
          <a:xfrm>
            <a:off x="1099428" y="1892549"/>
            <a:ext cx="1793632" cy="2117567"/>
          </a:xfrm>
          <a:prstGeom prst="rect">
            <a:avLst/>
          </a:prstGeom>
          <a:noFill/>
        </p:spPr>
        <p:txBody>
          <a:bodyPr wrap="square">
            <a:spAutoFit/>
          </a:bodyPr>
          <a:lstStyle/>
          <a:p>
            <a:pPr lvl="0" algn="ctr">
              <a:lnSpc>
                <a:spcPct val="107000"/>
              </a:lnSpc>
            </a:pPr>
            <a:endParaRPr lang="en-IE" sz="2000">
              <a:effectLst/>
              <a:latin typeface="Effra Light" panose="020B0403020203020204" charset="0"/>
              <a:ea typeface="Calibri" panose="020F0502020204030204" pitchFamily="34" charset="0"/>
              <a:cs typeface="Effra Light" panose="020B0403020203020204" charset="0"/>
            </a:endParaRPr>
          </a:p>
          <a:p>
            <a:pPr lvl="0" algn="ctr">
              <a:lnSpc>
                <a:spcPct val="107000"/>
              </a:lnSpc>
            </a:pPr>
            <a:r>
              <a:rPr lang="en-IE" sz="2400" b="1">
                <a:effectLst/>
                <a:latin typeface="Effra Heavy" panose="020B0803020203020204" charset="0"/>
                <a:ea typeface="Calibri" panose="020F0502020204030204" pitchFamily="34" charset="0"/>
                <a:cs typeface="Effra Heavy" panose="020B0803020203020204" charset="0"/>
              </a:rPr>
              <a:t>134,000 </a:t>
            </a:r>
          </a:p>
          <a:p>
            <a:pPr lvl="0" algn="ctr">
              <a:lnSpc>
                <a:spcPct val="107000"/>
              </a:lnSpc>
            </a:pPr>
            <a:r>
              <a:rPr lang="en-IE" sz="2000">
                <a:effectLst/>
                <a:latin typeface="Effra Light" panose="020B0403020203020204" charset="0"/>
                <a:ea typeface="Calibri" panose="020F0502020204030204" pitchFamily="34" charset="0"/>
                <a:cs typeface="Effra Light" panose="020B0403020203020204" charset="0"/>
              </a:rPr>
              <a:t>of our readers buy Christmas presents for </a:t>
            </a:r>
          </a:p>
          <a:p>
            <a:pPr lvl="0" algn="ctr">
              <a:lnSpc>
                <a:spcPct val="107000"/>
              </a:lnSpc>
            </a:pPr>
            <a:r>
              <a:rPr lang="en-IE" sz="2000">
                <a:effectLst/>
                <a:latin typeface="Effra" panose="020B0603020203020204" pitchFamily="34" charset="0"/>
                <a:ea typeface="Calibri" panose="020F0502020204030204" pitchFamily="34" charset="0"/>
                <a:cs typeface="Effra" panose="020B0603020203020204" pitchFamily="34" charset="0"/>
              </a:rPr>
              <a:t>1-2 people</a:t>
            </a:r>
            <a:endParaRPr lang="en-IE" sz="2000">
              <a:latin typeface="Effra" panose="020B0603020203020204" pitchFamily="34" charset="0"/>
              <a:ea typeface="Calibri" panose="020F0502020204030204" pitchFamily="34" charset="0"/>
              <a:cs typeface="Effra" panose="020B0603020203020204" pitchFamily="34" charset="0"/>
            </a:endParaRPr>
          </a:p>
        </p:txBody>
      </p:sp>
      <p:pic>
        <p:nvPicPr>
          <p:cNvPr id="9" name="Graphic 8">
            <a:extLst>
              <a:ext uri="{FF2B5EF4-FFF2-40B4-BE49-F238E27FC236}">
                <a16:creationId xmlns:a16="http://schemas.microsoft.com/office/drawing/2014/main" id="{FFACCE4B-A0B7-41F7-F4DA-19BD68360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84785" y="6177516"/>
            <a:ext cx="1564905" cy="422747"/>
          </a:xfrm>
          <a:prstGeom prst="rect">
            <a:avLst/>
          </a:prstGeom>
        </p:spPr>
      </p:pic>
      <p:pic>
        <p:nvPicPr>
          <p:cNvPr id="3074" name="Picture 2" descr="Nutcracker Soldier, Dance, Christmas, Holiday, Festive PNG">
            <a:extLst>
              <a:ext uri="{FF2B5EF4-FFF2-40B4-BE49-F238E27FC236}">
                <a16:creationId xmlns:a16="http://schemas.microsoft.com/office/drawing/2014/main" id="{4A49716A-7ADF-1AFD-5399-DCDEAE62C2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8700" y="4211075"/>
            <a:ext cx="722856" cy="7228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utcracker Soldier, Dance, Christmas, Holiday, Festive PNG">
            <a:extLst>
              <a:ext uri="{FF2B5EF4-FFF2-40B4-BE49-F238E27FC236}">
                <a16:creationId xmlns:a16="http://schemas.microsoft.com/office/drawing/2014/main" id="{910414DB-B8D3-B7B0-A143-108C237FC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1280" y="4381312"/>
            <a:ext cx="722855" cy="7228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utcracker Soldier, Dance, Christmas, Holiday, Festive PNG">
            <a:extLst>
              <a:ext uri="{FF2B5EF4-FFF2-40B4-BE49-F238E27FC236}">
                <a16:creationId xmlns:a16="http://schemas.microsoft.com/office/drawing/2014/main" id="{93295EBA-39D8-F4A9-F4C3-29BF6E1B9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859" y="4381312"/>
            <a:ext cx="722855" cy="7228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utcracker Soldier, Dance, Christmas, Holiday, Festive PNG">
            <a:extLst>
              <a:ext uri="{FF2B5EF4-FFF2-40B4-BE49-F238E27FC236}">
                <a16:creationId xmlns:a16="http://schemas.microsoft.com/office/drawing/2014/main" id="{7941EBA0-3864-45F6-BB14-80D863628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5686" y="4412511"/>
            <a:ext cx="722854" cy="722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84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31846-66AF-48D7-422E-06D2A27CD3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330E71E-39BF-98B4-1A8A-1C84BB542172}"/>
              </a:ext>
            </a:extLst>
          </p:cNvPr>
          <p:cNvSpPr txBox="1"/>
          <p:nvPr/>
        </p:nvSpPr>
        <p:spPr>
          <a:xfrm>
            <a:off x="707417" y="177321"/>
            <a:ext cx="7593745" cy="646331"/>
          </a:xfrm>
          <a:prstGeom prst="rect">
            <a:avLst/>
          </a:prstGeom>
          <a:noFill/>
        </p:spPr>
        <p:txBody>
          <a:bodyPr wrap="none" rtlCol="0">
            <a:spAutoFit/>
          </a:bodyPr>
          <a:lstStyle/>
          <a:p>
            <a:pPr algn="ctr"/>
            <a:r>
              <a:rPr lang="en-US" sz="3600">
                <a:solidFill>
                  <a:schemeClr val="bg1"/>
                </a:solidFill>
                <a:latin typeface="Effra Heavy" panose="020B0803020203020204" pitchFamily="34" charset="0"/>
                <a:cs typeface="Effra Heavy" panose="020B0803020203020204" pitchFamily="34" charset="0"/>
              </a:rPr>
              <a:t>Expenditure on Christmas presents</a:t>
            </a:r>
          </a:p>
        </p:txBody>
      </p:sp>
      <p:sp>
        <p:nvSpPr>
          <p:cNvPr id="9" name="TextBox 8">
            <a:extLst>
              <a:ext uri="{FF2B5EF4-FFF2-40B4-BE49-F238E27FC236}">
                <a16:creationId xmlns:a16="http://schemas.microsoft.com/office/drawing/2014/main" id="{82D4B94F-2050-E586-0A39-823B66E70528}"/>
              </a:ext>
            </a:extLst>
          </p:cNvPr>
          <p:cNvSpPr txBox="1"/>
          <p:nvPr/>
        </p:nvSpPr>
        <p:spPr>
          <a:xfrm>
            <a:off x="4380614" y="1785901"/>
            <a:ext cx="6698512" cy="2646878"/>
          </a:xfrm>
          <a:prstGeom prst="rect">
            <a:avLst/>
          </a:prstGeom>
          <a:noFill/>
        </p:spPr>
        <p:txBody>
          <a:bodyPr wrap="square" rtlCol="0">
            <a:spAutoFit/>
          </a:bodyPr>
          <a:lstStyle/>
          <a:p>
            <a:pPr lvl="0" algn="ctr"/>
            <a:r>
              <a:rPr lang="en-IE" sz="2400">
                <a:solidFill>
                  <a:schemeClr val="bg1"/>
                </a:solidFill>
              </a:rPr>
              <a:t>Our readers total expenditure on the purchase of</a:t>
            </a:r>
          </a:p>
          <a:p>
            <a:pPr lvl="0" algn="ctr"/>
            <a:r>
              <a:rPr lang="en-IE" sz="2400">
                <a:solidFill>
                  <a:schemeClr val="bg1"/>
                </a:solidFill>
              </a:rPr>
              <a:t> Christmas presents is </a:t>
            </a:r>
            <a:r>
              <a:rPr lang="en-IE" sz="2800" b="1">
                <a:solidFill>
                  <a:schemeClr val="bg1"/>
                </a:solidFill>
              </a:rPr>
              <a:t>€248,535,000 </a:t>
            </a:r>
          </a:p>
          <a:p>
            <a:pPr lvl="0" algn="ctr"/>
            <a:endParaRPr lang="en-IE" sz="2400">
              <a:solidFill>
                <a:schemeClr val="bg1"/>
              </a:solidFill>
            </a:endParaRPr>
          </a:p>
          <a:p>
            <a:pPr lvl="0" algn="ctr"/>
            <a:endParaRPr lang="en-IE" sz="2400">
              <a:solidFill>
                <a:schemeClr val="bg1"/>
              </a:solidFill>
            </a:endParaRPr>
          </a:p>
          <a:p>
            <a:pPr lvl="0" algn="ctr"/>
            <a:r>
              <a:rPr lang="en-IE" sz="2400">
                <a:solidFill>
                  <a:schemeClr val="bg1"/>
                </a:solidFill>
              </a:rPr>
              <a:t>Their average expenditure on the purchase of</a:t>
            </a:r>
          </a:p>
          <a:p>
            <a:pPr lvl="0" algn="ctr"/>
            <a:r>
              <a:rPr lang="en-IE" sz="2400">
                <a:solidFill>
                  <a:schemeClr val="bg1"/>
                </a:solidFill>
              </a:rPr>
              <a:t>Christmas presents is  €200</a:t>
            </a:r>
          </a:p>
          <a:p>
            <a:pPr algn="ctr"/>
            <a:endParaRPr lang="en-IE">
              <a:solidFill>
                <a:schemeClr val="bg1"/>
              </a:solidFill>
            </a:endParaRPr>
          </a:p>
        </p:txBody>
      </p:sp>
      <p:pic>
        <p:nvPicPr>
          <p:cNvPr id="2052" name="Picture 4" descr="Christmas Present, Cheerful Surprise, Joyful Giving, Holiday Gift, Festive Surprise PNG">
            <a:extLst>
              <a:ext uri="{FF2B5EF4-FFF2-40B4-BE49-F238E27FC236}">
                <a16:creationId xmlns:a16="http://schemas.microsoft.com/office/drawing/2014/main" id="{3A2BD20E-A6AD-3F3B-CE82-E1395BA7B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39" y="4610100"/>
            <a:ext cx="78105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71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C9704F-F00F-1023-9A8C-23806B39A214}"/>
              </a:ext>
            </a:extLst>
          </p:cNvPr>
          <p:cNvSpPr txBox="1"/>
          <p:nvPr/>
        </p:nvSpPr>
        <p:spPr>
          <a:xfrm>
            <a:off x="563526" y="1818168"/>
            <a:ext cx="10862930" cy="4431983"/>
          </a:xfrm>
          <a:prstGeom prst="rect">
            <a:avLst/>
          </a:prstGeom>
          <a:noFill/>
        </p:spPr>
        <p:txBody>
          <a:bodyPr wrap="square" rtlCol="0">
            <a:spAutoFit/>
          </a:bodyPr>
          <a:lstStyle/>
          <a:p>
            <a:pPr lvl="0" algn="ctr" fontAlgn="base"/>
            <a:r>
              <a:rPr lang="en-IE" sz="2400">
                <a:solidFill>
                  <a:schemeClr val="bg1"/>
                </a:solidFill>
              </a:rPr>
              <a:t>342,000 (23%) buy Tickets for events, 8% above the national average</a:t>
            </a:r>
          </a:p>
          <a:p>
            <a:pPr lvl="0" algn="ctr" fontAlgn="base"/>
            <a:r>
              <a:rPr lang="en-IE" sz="2400">
                <a:solidFill>
                  <a:schemeClr val="bg1"/>
                </a:solidFill>
              </a:rPr>
              <a:t> </a:t>
            </a:r>
          </a:p>
          <a:p>
            <a:pPr lvl="0" algn="ctr" fontAlgn="base"/>
            <a:r>
              <a:rPr lang="en-IE" sz="2400">
                <a:solidFill>
                  <a:schemeClr val="bg1"/>
                </a:solidFill>
              </a:rPr>
              <a:t>321,000 (21%) buy Jewellery/watches, 11% above the national average  </a:t>
            </a:r>
          </a:p>
          <a:p>
            <a:pPr lvl="0" algn="ctr" fontAlgn="base"/>
            <a:endParaRPr lang="en-IE" sz="2400">
              <a:solidFill>
                <a:schemeClr val="bg1"/>
              </a:solidFill>
            </a:endParaRPr>
          </a:p>
          <a:p>
            <a:pPr lvl="0" algn="ctr" fontAlgn="base"/>
            <a:r>
              <a:rPr lang="en-IE" sz="2400">
                <a:solidFill>
                  <a:schemeClr val="bg1"/>
                </a:solidFill>
              </a:rPr>
              <a:t>252,000 (17%) buy Technology, 16% above the national average</a:t>
            </a:r>
          </a:p>
          <a:p>
            <a:pPr lvl="0" algn="ctr" fontAlgn="base"/>
            <a:endParaRPr lang="en-IE" sz="2400">
              <a:solidFill>
                <a:schemeClr val="bg1"/>
              </a:solidFill>
            </a:endParaRPr>
          </a:p>
          <a:p>
            <a:pPr lvl="0" algn="ctr" fontAlgn="base"/>
            <a:r>
              <a:rPr lang="en-IE" sz="2400">
                <a:solidFill>
                  <a:schemeClr val="bg1"/>
                </a:solidFill>
              </a:rPr>
              <a:t>224,000 (15%) buy Experience days, 13% above the national average </a:t>
            </a:r>
          </a:p>
          <a:p>
            <a:pPr lvl="0" algn="ctr" fontAlgn="base"/>
            <a:endParaRPr lang="en-IE" sz="2400">
              <a:solidFill>
                <a:schemeClr val="bg1"/>
              </a:solidFill>
            </a:endParaRPr>
          </a:p>
          <a:p>
            <a:pPr lvl="0" algn="ctr" fontAlgn="base"/>
            <a:r>
              <a:rPr lang="en-IE" sz="2400">
                <a:solidFill>
                  <a:schemeClr val="bg1"/>
                </a:solidFill>
              </a:rPr>
              <a:t>125,000 (8%) buy Appliances, 11% above the national average </a:t>
            </a:r>
          </a:p>
          <a:p>
            <a:pPr lvl="0" algn="ctr" fontAlgn="base"/>
            <a:endParaRPr lang="en-IE" sz="2400">
              <a:solidFill>
                <a:schemeClr val="bg1"/>
              </a:solidFill>
            </a:endParaRPr>
          </a:p>
          <a:p>
            <a:pPr lvl="0" algn="ctr" fontAlgn="base"/>
            <a:r>
              <a:rPr lang="en-IE" sz="2400">
                <a:solidFill>
                  <a:schemeClr val="bg1"/>
                </a:solidFill>
              </a:rPr>
              <a:t>45,700 (3%) buy Charity Donations, 7% above the national average </a:t>
            </a:r>
          </a:p>
          <a:p>
            <a:pPr algn="ctr"/>
            <a:endParaRPr lang="en-IE">
              <a:solidFill>
                <a:schemeClr val="bg1"/>
              </a:solidFill>
            </a:endParaRPr>
          </a:p>
        </p:txBody>
      </p:sp>
      <p:sp>
        <p:nvSpPr>
          <p:cNvPr id="3" name="TextBox 2">
            <a:extLst>
              <a:ext uri="{FF2B5EF4-FFF2-40B4-BE49-F238E27FC236}">
                <a16:creationId xmlns:a16="http://schemas.microsoft.com/office/drawing/2014/main" id="{0B762724-7CE4-2786-C015-AF886D6EC6BF}"/>
              </a:ext>
            </a:extLst>
          </p:cNvPr>
          <p:cNvSpPr txBox="1"/>
          <p:nvPr/>
        </p:nvSpPr>
        <p:spPr>
          <a:xfrm>
            <a:off x="1403923" y="177321"/>
            <a:ext cx="6200736" cy="646331"/>
          </a:xfrm>
          <a:prstGeom prst="rect">
            <a:avLst/>
          </a:prstGeom>
          <a:noFill/>
        </p:spPr>
        <p:txBody>
          <a:bodyPr wrap="none" rtlCol="0">
            <a:spAutoFit/>
          </a:bodyPr>
          <a:lstStyle/>
          <a:p>
            <a:pPr algn="ctr"/>
            <a:r>
              <a:rPr lang="en-US" sz="3600">
                <a:solidFill>
                  <a:schemeClr val="bg1"/>
                </a:solidFill>
                <a:latin typeface="Effra Heavy" panose="020B0803020203020204" pitchFamily="34" charset="0"/>
                <a:cs typeface="Effra Heavy" panose="020B0803020203020204" pitchFamily="34" charset="0"/>
              </a:rPr>
              <a:t>Types of Christmas presents</a:t>
            </a:r>
          </a:p>
        </p:txBody>
      </p:sp>
    </p:spTree>
    <p:extLst>
      <p:ext uri="{BB962C8B-B14F-4D97-AF65-F5344CB8AC3E}">
        <p14:creationId xmlns:p14="http://schemas.microsoft.com/office/powerpoint/2010/main" val="275765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49F926-4315-DE3D-DECC-C6A7DA0550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1768">
            <a:off x="224423" y="468843"/>
            <a:ext cx="4554095" cy="4240368"/>
          </a:xfrm>
          <a:prstGeom prst="rect">
            <a:avLst/>
          </a:prstGeom>
        </p:spPr>
      </p:pic>
      <p:sp>
        <p:nvSpPr>
          <p:cNvPr id="3" name="TextBox 2">
            <a:extLst>
              <a:ext uri="{FF2B5EF4-FFF2-40B4-BE49-F238E27FC236}">
                <a16:creationId xmlns:a16="http://schemas.microsoft.com/office/drawing/2014/main" id="{1F7722C5-BA23-9BE1-974A-37B6923C779A}"/>
              </a:ext>
            </a:extLst>
          </p:cNvPr>
          <p:cNvSpPr txBox="1"/>
          <p:nvPr/>
        </p:nvSpPr>
        <p:spPr>
          <a:xfrm>
            <a:off x="6355080" y="2461227"/>
            <a:ext cx="4427144" cy="2246769"/>
          </a:xfrm>
          <a:prstGeom prst="rect">
            <a:avLst/>
          </a:prstGeom>
          <a:noFill/>
        </p:spPr>
        <p:txBody>
          <a:bodyPr wrap="square" lIns="91440" tIns="45720" rIns="91440" bIns="45720" rtlCol="0" anchor="t">
            <a:spAutoFit/>
          </a:bodyPr>
          <a:lstStyle/>
          <a:p>
            <a:r>
              <a:rPr lang="en-US" sz="2000">
                <a:solidFill>
                  <a:schemeClr val="bg1"/>
                </a:solidFill>
                <a:latin typeface="Effra Light"/>
                <a:cs typeface="Effra Light"/>
              </a:rPr>
              <a:t>Published on 20</a:t>
            </a:r>
            <a:r>
              <a:rPr lang="en-US" sz="2000" baseline="30000">
                <a:solidFill>
                  <a:schemeClr val="bg1"/>
                </a:solidFill>
                <a:latin typeface="Effra Light"/>
                <a:cs typeface="Effra Light"/>
              </a:rPr>
              <a:t>th</a:t>
            </a:r>
            <a:r>
              <a:rPr lang="en-US" sz="2000">
                <a:solidFill>
                  <a:schemeClr val="bg1"/>
                </a:solidFill>
                <a:latin typeface="Effra Light"/>
                <a:cs typeface="Effra Light"/>
              </a:rPr>
              <a:t> November and available with the ePaper.</a:t>
            </a:r>
          </a:p>
          <a:p>
            <a:endParaRPr lang="en-US" sz="2000">
              <a:solidFill>
                <a:schemeClr val="bg1"/>
              </a:solidFill>
              <a:latin typeface="Effra Light" panose="020B0403020203020204" pitchFamily="34" charset="0"/>
              <a:cs typeface="Effra Light" panose="020B0403020203020204" pitchFamily="34" charset="0"/>
            </a:endParaRPr>
          </a:p>
          <a:p>
            <a:r>
              <a:rPr lang="en-US" sz="2000">
                <a:solidFill>
                  <a:schemeClr val="bg1"/>
                </a:solidFill>
                <a:latin typeface="Effra Light"/>
                <a:cs typeface="Effra Light"/>
              </a:rPr>
              <a:t>A celebration of all things Christmas – gifting ideas, decoration inspiration and festive feasts. Print and digital opportunities to suit all budgets.</a:t>
            </a:r>
          </a:p>
        </p:txBody>
      </p:sp>
      <p:sp>
        <p:nvSpPr>
          <p:cNvPr id="4" name="TextBox 3">
            <a:extLst>
              <a:ext uri="{FF2B5EF4-FFF2-40B4-BE49-F238E27FC236}">
                <a16:creationId xmlns:a16="http://schemas.microsoft.com/office/drawing/2014/main" id="{AC29E38C-1789-3AEB-DA2F-48B5E80FB29B}"/>
              </a:ext>
            </a:extLst>
          </p:cNvPr>
          <p:cNvSpPr txBox="1"/>
          <p:nvPr/>
        </p:nvSpPr>
        <p:spPr>
          <a:xfrm>
            <a:off x="6238353" y="1619857"/>
            <a:ext cx="5538696" cy="646331"/>
          </a:xfrm>
          <a:prstGeom prst="rect">
            <a:avLst/>
          </a:prstGeom>
          <a:noFill/>
        </p:spPr>
        <p:txBody>
          <a:bodyPr wrap="none" rtlCol="0">
            <a:spAutoFit/>
          </a:bodyPr>
          <a:lstStyle/>
          <a:p>
            <a:r>
              <a:rPr lang="en-US" sz="3600">
                <a:solidFill>
                  <a:schemeClr val="bg1"/>
                </a:solidFill>
                <a:latin typeface="Effra Heavy" panose="020B0803020203020204" pitchFamily="34" charset="0"/>
                <a:cs typeface="Effra Heavy" panose="020B0803020203020204" pitchFamily="34" charset="0"/>
              </a:rPr>
              <a:t>‘It’s Christmas’ magazine</a:t>
            </a:r>
          </a:p>
        </p:txBody>
      </p:sp>
      <p:pic>
        <p:nvPicPr>
          <p:cNvPr id="6" name="Picture 5">
            <a:extLst>
              <a:ext uri="{FF2B5EF4-FFF2-40B4-BE49-F238E27FC236}">
                <a16:creationId xmlns:a16="http://schemas.microsoft.com/office/drawing/2014/main" id="{C86218AA-05DB-CBD8-F1CC-06C73B8F55E3}"/>
              </a:ext>
            </a:extLst>
          </p:cNvPr>
          <p:cNvPicPr>
            <a:picLocks noChangeAspect="1"/>
          </p:cNvPicPr>
          <p:nvPr/>
        </p:nvPicPr>
        <p:blipFill>
          <a:blip r:embed="rId3"/>
          <a:stretch>
            <a:fillRect/>
          </a:stretch>
        </p:blipFill>
        <p:spPr>
          <a:xfrm>
            <a:off x="1955846" y="2085433"/>
            <a:ext cx="3361658" cy="4192185"/>
          </a:xfrm>
          <a:prstGeom prst="rect">
            <a:avLst/>
          </a:prstGeom>
        </p:spPr>
      </p:pic>
    </p:spTree>
    <p:extLst>
      <p:ext uri="{BB962C8B-B14F-4D97-AF65-F5344CB8AC3E}">
        <p14:creationId xmlns:p14="http://schemas.microsoft.com/office/powerpoint/2010/main" val="1018863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673CB9-0663-A0A2-F09F-7FB34B582A36}"/>
              </a:ext>
            </a:extLst>
          </p:cNvPr>
          <p:cNvSpPr txBox="1"/>
          <p:nvPr/>
        </p:nvSpPr>
        <p:spPr>
          <a:xfrm>
            <a:off x="6096000" y="881957"/>
            <a:ext cx="5320687" cy="646331"/>
          </a:xfrm>
          <a:prstGeom prst="rect">
            <a:avLst/>
          </a:prstGeom>
          <a:noFill/>
        </p:spPr>
        <p:txBody>
          <a:bodyPr wrap="none" rtlCol="0">
            <a:spAutoFit/>
          </a:bodyPr>
          <a:lstStyle/>
          <a:p>
            <a:pPr algn="ctr"/>
            <a:r>
              <a:rPr lang="en-US" sz="3600">
                <a:solidFill>
                  <a:schemeClr val="bg1"/>
                </a:solidFill>
                <a:latin typeface="Effra Heavy" panose="020B0803020203020204" pitchFamily="34" charset="0"/>
                <a:cs typeface="Effra Heavy" panose="020B0803020203020204" pitchFamily="34" charset="0"/>
              </a:rPr>
              <a:t>It’s Christmas Magazine </a:t>
            </a:r>
          </a:p>
        </p:txBody>
      </p:sp>
      <p:sp>
        <p:nvSpPr>
          <p:cNvPr id="3" name="TextBox 2">
            <a:extLst>
              <a:ext uri="{FF2B5EF4-FFF2-40B4-BE49-F238E27FC236}">
                <a16:creationId xmlns:a16="http://schemas.microsoft.com/office/drawing/2014/main" id="{6094840A-4FFE-965A-BDE5-52535DF8695D}"/>
              </a:ext>
            </a:extLst>
          </p:cNvPr>
          <p:cNvSpPr txBox="1"/>
          <p:nvPr/>
        </p:nvSpPr>
        <p:spPr>
          <a:xfrm>
            <a:off x="6096000" y="2569026"/>
            <a:ext cx="5224707" cy="2585323"/>
          </a:xfrm>
          <a:prstGeom prst="rect">
            <a:avLst/>
          </a:prstGeom>
          <a:noFill/>
        </p:spPr>
        <p:txBody>
          <a:bodyPr wrap="square" rtlCol="0">
            <a:spAutoFit/>
          </a:bodyPr>
          <a:lstStyle/>
          <a:p>
            <a:r>
              <a:rPr lang="en-US" b="1">
                <a:solidFill>
                  <a:schemeClr val="bg1"/>
                </a:solidFill>
                <a:latin typeface="Effra Light" panose="020B0403020203020204" charset="0"/>
                <a:cs typeface="Effra Light" panose="020B0403020203020204" charset="0"/>
              </a:rPr>
              <a:t>Double Page Spread: 	€22,000</a:t>
            </a:r>
          </a:p>
          <a:p>
            <a:endParaRPr lang="en-US" b="1">
              <a:solidFill>
                <a:schemeClr val="bg1"/>
              </a:solidFill>
              <a:latin typeface="Effra Light" panose="020B0403020203020204" charset="0"/>
              <a:cs typeface="Effra Light" panose="020B0403020203020204" charset="0"/>
            </a:endParaRPr>
          </a:p>
          <a:p>
            <a:r>
              <a:rPr lang="en-US" b="1">
                <a:solidFill>
                  <a:schemeClr val="bg1"/>
                </a:solidFill>
                <a:latin typeface="Effra Light" panose="020B0403020203020204" charset="0"/>
                <a:cs typeface="Effra Light" panose="020B0403020203020204" charset="0"/>
              </a:rPr>
              <a:t>Full Page:			€12,000</a:t>
            </a:r>
          </a:p>
          <a:p>
            <a:endParaRPr lang="en-US" b="1">
              <a:solidFill>
                <a:schemeClr val="bg1"/>
              </a:solidFill>
              <a:latin typeface="Effra Light" panose="020B0403020203020204" charset="0"/>
              <a:cs typeface="Effra Light" panose="020B0403020203020204" charset="0"/>
            </a:endParaRPr>
          </a:p>
          <a:p>
            <a:r>
              <a:rPr lang="en-US" b="1">
                <a:solidFill>
                  <a:schemeClr val="bg1"/>
                </a:solidFill>
                <a:latin typeface="Effra Light" panose="020B0403020203020204" charset="0"/>
                <a:cs typeface="Effra Light" panose="020B0403020203020204" charset="0"/>
              </a:rPr>
              <a:t>Half Page:		€7,500</a:t>
            </a:r>
          </a:p>
          <a:p>
            <a:endParaRPr lang="en-US" b="1">
              <a:solidFill>
                <a:schemeClr val="bg1"/>
              </a:solidFill>
              <a:latin typeface="Effra Light" panose="020B0403020203020204" charset="0"/>
              <a:cs typeface="Effra Light" panose="020B0403020203020204" charset="0"/>
            </a:endParaRPr>
          </a:p>
          <a:p>
            <a:r>
              <a:rPr lang="en-US" b="1">
                <a:solidFill>
                  <a:schemeClr val="bg1"/>
                </a:solidFill>
                <a:latin typeface="Effra Light" panose="020B0403020203020204" charset="0"/>
                <a:cs typeface="Effra Light" panose="020B0403020203020204" charset="0"/>
              </a:rPr>
              <a:t>Quarter Page:		€4,500</a:t>
            </a:r>
          </a:p>
          <a:p>
            <a:endParaRPr lang="en-US" b="1">
              <a:solidFill>
                <a:schemeClr val="bg1"/>
              </a:solidFill>
              <a:latin typeface="Effra Light" panose="020B0403020203020204" charset="0"/>
              <a:cs typeface="Effra Light" panose="020B0403020203020204" charset="0"/>
            </a:endParaRPr>
          </a:p>
          <a:p>
            <a:r>
              <a:rPr lang="en-US" b="1">
                <a:solidFill>
                  <a:schemeClr val="bg1"/>
                </a:solidFill>
                <a:latin typeface="Effra Light" panose="020B0403020203020204" charset="0"/>
                <a:cs typeface="Effra Light" panose="020B0403020203020204" charset="0"/>
              </a:rPr>
              <a:t>Directory Pages (9x2):	€1,000</a:t>
            </a:r>
          </a:p>
        </p:txBody>
      </p:sp>
      <p:sp>
        <p:nvSpPr>
          <p:cNvPr id="4" name="TextBox 3">
            <a:extLst>
              <a:ext uri="{FF2B5EF4-FFF2-40B4-BE49-F238E27FC236}">
                <a16:creationId xmlns:a16="http://schemas.microsoft.com/office/drawing/2014/main" id="{9F2D6D42-F544-2E84-75BD-EBA3248AF7E9}"/>
              </a:ext>
            </a:extLst>
          </p:cNvPr>
          <p:cNvSpPr txBox="1"/>
          <p:nvPr/>
        </p:nvSpPr>
        <p:spPr>
          <a:xfrm>
            <a:off x="6096000" y="1703651"/>
            <a:ext cx="6096000" cy="369332"/>
          </a:xfrm>
          <a:prstGeom prst="rect">
            <a:avLst/>
          </a:prstGeom>
          <a:noFill/>
        </p:spPr>
        <p:txBody>
          <a:bodyPr wrap="square">
            <a:spAutoFit/>
          </a:bodyPr>
          <a:lstStyle/>
          <a:p>
            <a:r>
              <a:rPr lang="en-US" b="1">
                <a:solidFill>
                  <a:schemeClr val="bg1"/>
                </a:solidFill>
                <a:latin typeface="Effra Light" panose="020B0403020203020204" charset="0"/>
                <a:cs typeface="Effra Light" panose="020B0403020203020204" charset="0"/>
              </a:rPr>
              <a:t>R</a:t>
            </a:r>
            <a:r>
              <a:rPr lang="en-IE" b="1">
                <a:solidFill>
                  <a:schemeClr val="bg1"/>
                </a:solidFill>
                <a:latin typeface="Effra Light" panose="020B0403020203020204" charset="0"/>
                <a:cs typeface="Effra Light" panose="020B0403020203020204" charset="0"/>
              </a:rPr>
              <a:t>ates and Packages</a:t>
            </a:r>
            <a:endParaRPr lang="en-GB" b="1">
              <a:solidFill>
                <a:schemeClr val="bg1"/>
              </a:solidFill>
            </a:endParaRPr>
          </a:p>
        </p:txBody>
      </p:sp>
      <p:pic>
        <p:nvPicPr>
          <p:cNvPr id="6" name="Picture 5">
            <a:extLst>
              <a:ext uri="{FF2B5EF4-FFF2-40B4-BE49-F238E27FC236}">
                <a16:creationId xmlns:a16="http://schemas.microsoft.com/office/drawing/2014/main" id="{5D03B0F3-6491-E2A1-A319-DFDEF78BE422}"/>
              </a:ext>
            </a:extLst>
          </p:cNvPr>
          <p:cNvPicPr>
            <a:picLocks noChangeAspect="1"/>
          </p:cNvPicPr>
          <p:nvPr/>
        </p:nvPicPr>
        <p:blipFill>
          <a:blip r:embed="rId2"/>
          <a:stretch>
            <a:fillRect/>
          </a:stretch>
        </p:blipFill>
        <p:spPr>
          <a:xfrm>
            <a:off x="1021418" y="693557"/>
            <a:ext cx="4082209" cy="5090755"/>
          </a:xfrm>
          <a:prstGeom prst="rect">
            <a:avLst/>
          </a:prstGeom>
        </p:spPr>
      </p:pic>
    </p:spTree>
    <p:extLst>
      <p:ext uri="{BB962C8B-B14F-4D97-AF65-F5344CB8AC3E}">
        <p14:creationId xmlns:p14="http://schemas.microsoft.com/office/powerpoint/2010/main" val="1294970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A2F171-6FBC-3254-21B7-7B660DA92B84}"/>
              </a:ext>
            </a:extLst>
          </p:cNvPr>
          <p:cNvSpPr txBox="1"/>
          <p:nvPr/>
        </p:nvSpPr>
        <p:spPr>
          <a:xfrm>
            <a:off x="666240" y="840440"/>
            <a:ext cx="5320687" cy="646331"/>
          </a:xfrm>
          <a:prstGeom prst="rect">
            <a:avLst/>
          </a:prstGeom>
          <a:noFill/>
        </p:spPr>
        <p:txBody>
          <a:bodyPr wrap="none" rtlCol="0">
            <a:spAutoFit/>
          </a:bodyPr>
          <a:lstStyle/>
          <a:p>
            <a:pPr algn="ctr"/>
            <a:r>
              <a:rPr lang="en-US" sz="3600">
                <a:solidFill>
                  <a:schemeClr val="bg1"/>
                </a:solidFill>
                <a:latin typeface="Effra Heavy" panose="020B0803020203020204" pitchFamily="34" charset="0"/>
                <a:cs typeface="Effra Heavy" panose="020B0803020203020204" pitchFamily="34" charset="0"/>
              </a:rPr>
              <a:t>It’s Christmas Magazine </a:t>
            </a:r>
          </a:p>
        </p:txBody>
      </p:sp>
      <p:sp>
        <p:nvSpPr>
          <p:cNvPr id="3" name="TextBox 2">
            <a:extLst>
              <a:ext uri="{FF2B5EF4-FFF2-40B4-BE49-F238E27FC236}">
                <a16:creationId xmlns:a16="http://schemas.microsoft.com/office/drawing/2014/main" id="{0215A240-F895-2FB1-C81C-8B601B0DFBA7}"/>
              </a:ext>
            </a:extLst>
          </p:cNvPr>
          <p:cNvSpPr txBox="1"/>
          <p:nvPr/>
        </p:nvSpPr>
        <p:spPr>
          <a:xfrm>
            <a:off x="666240" y="2180742"/>
            <a:ext cx="5224707" cy="3539430"/>
          </a:xfrm>
          <a:prstGeom prst="rect">
            <a:avLst/>
          </a:prstGeom>
          <a:noFill/>
        </p:spPr>
        <p:txBody>
          <a:bodyPr wrap="square" rtlCol="0">
            <a:spAutoFit/>
          </a:bodyPr>
          <a:lstStyle/>
          <a:p>
            <a:pPr lvl="0"/>
            <a:r>
              <a:rPr lang="en-IE" sz="1600" b="1">
                <a:solidFill>
                  <a:schemeClr val="bg1"/>
                </a:solidFill>
                <a:latin typeface="Effra Light" panose="020B0403020203020204" charset="0"/>
                <a:cs typeface="Effra Light" panose="020B0403020203020204" charset="0"/>
              </a:rPr>
              <a:t>HIGH READERSHIP</a:t>
            </a:r>
          </a:p>
          <a:p>
            <a:pPr lvl="0"/>
            <a:endParaRPr lang="en-IE" sz="1600" b="1">
              <a:solidFill>
                <a:schemeClr val="bg1"/>
              </a:solidFill>
              <a:latin typeface="Effra Light" panose="020B0403020203020204" charset="0"/>
              <a:cs typeface="Effra Light" panose="020B0403020203020204" charset="0"/>
            </a:endParaRPr>
          </a:p>
          <a:p>
            <a:pPr lvl="0"/>
            <a:r>
              <a:rPr lang="en-IE" sz="1600" b="1">
                <a:solidFill>
                  <a:schemeClr val="bg1"/>
                </a:solidFill>
                <a:latin typeface="Effra Light" panose="020B0403020203020204" charset="0"/>
                <a:cs typeface="Effra Light" panose="020B0403020203020204" charset="0"/>
              </a:rPr>
              <a:t>136,680  Irish Times readers read the It’s Christmas magazine supplement on its day of publication (51%)</a:t>
            </a:r>
          </a:p>
          <a:p>
            <a:pPr lvl="0"/>
            <a:endParaRPr lang="en-US" sz="1600" b="1">
              <a:solidFill>
                <a:schemeClr val="bg1"/>
              </a:solidFill>
              <a:latin typeface="Effra Light" panose="020B0403020203020204" charset="0"/>
              <a:cs typeface="Effra Light" panose="020B0403020203020204" charset="0"/>
            </a:endParaRPr>
          </a:p>
          <a:p>
            <a:pPr lvl="0"/>
            <a:endParaRPr lang="en-US" sz="1600" b="1">
              <a:solidFill>
                <a:schemeClr val="bg1"/>
              </a:solidFill>
              <a:latin typeface="Effra Light" panose="020B0403020203020204" charset="0"/>
              <a:cs typeface="Effra Light" panose="020B0403020203020204" charset="0"/>
            </a:endParaRPr>
          </a:p>
          <a:p>
            <a:pPr lvl="0"/>
            <a:r>
              <a:rPr lang="en-IE" sz="1600" b="1">
                <a:solidFill>
                  <a:schemeClr val="bg1"/>
                </a:solidFill>
                <a:latin typeface="Effra Light" panose="020B0403020203020204" charset="0"/>
                <a:cs typeface="Effra Light" panose="020B0403020203020204" charset="0"/>
              </a:rPr>
              <a:t>DRIVING PURCHASE DECISIONS</a:t>
            </a:r>
          </a:p>
          <a:p>
            <a:pPr lvl="0"/>
            <a:endParaRPr lang="en-IE" sz="1600" b="1">
              <a:solidFill>
                <a:schemeClr val="bg1"/>
              </a:solidFill>
              <a:latin typeface="Effra Light" panose="020B0403020203020204" charset="0"/>
              <a:cs typeface="Effra Light" panose="020B0403020203020204" charset="0"/>
            </a:endParaRPr>
          </a:p>
          <a:p>
            <a:r>
              <a:rPr lang="en-IE" sz="1600" b="1">
                <a:solidFill>
                  <a:schemeClr val="bg1"/>
                </a:solidFill>
                <a:latin typeface="Effra Light" panose="020B0403020203020204" charset="0"/>
                <a:cs typeface="Effra Light" panose="020B0403020203020204" charset="0"/>
              </a:rPr>
              <a:t>43% of readers said they would visit advertisers featured in the magazine</a:t>
            </a:r>
          </a:p>
          <a:p>
            <a:endParaRPr lang="en-IE" sz="1600" b="1">
              <a:solidFill>
                <a:schemeClr val="bg1"/>
              </a:solidFill>
              <a:latin typeface="Effra Light" panose="020B0403020203020204" charset="0"/>
              <a:cs typeface="Effra Light" panose="020B0403020203020204" charset="0"/>
            </a:endParaRPr>
          </a:p>
          <a:p>
            <a:r>
              <a:rPr lang="en-IE" sz="1600">
                <a:solidFill>
                  <a:schemeClr val="bg1"/>
                </a:solidFill>
              </a:rPr>
              <a:t>69% of readers found something in the supplement of future use</a:t>
            </a:r>
            <a:endParaRPr lang="en-IE" sz="1600" b="1">
              <a:solidFill>
                <a:schemeClr val="bg1"/>
              </a:solidFill>
              <a:latin typeface="Effra Light" panose="020B0403020203020204" charset="0"/>
              <a:cs typeface="Effra Light" panose="020B0403020203020204" charset="0"/>
            </a:endParaRPr>
          </a:p>
          <a:p>
            <a:endParaRPr lang="en-US" sz="1600">
              <a:solidFill>
                <a:schemeClr val="bg1"/>
              </a:solidFill>
              <a:latin typeface="Effra Light" panose="020B0403020203020204" charset="0"/>
              <a:cs typeface="Effra Light" panose="020B0403020203020204" charset="0"/>
            </a:endParaRPr>
          </a:p>
        </p:txBody>
      </p:sp>
      <p:sp>
        <p:nvSpPr>
          <p:cNvPr id="4" name="TextBox 3">
            <a:extLst>
              <a:ext uri="{FF2B5EF4-FFF2-40B4-BE49-F238E27FC236}">
                <a16:creationId xmlns:a16="http://schemas.microsoft.com/office/drawing/2014/main" id="{98730674-2539-0532-6A67-113295D90DE1}"/>
              </a:ext>
            </a:extLst>
          </p:cNvPr>
          <p:cNvSpPr txBox="1"/>
          <p:nvPr/>
        </p:nvSpPr>
        <p:spPr>
          <a:xfrm>
            <a:off x="666240" y="1486771"/>
            <a:ext cx="6096000" cy="369332"/>
          </a:xfrm>
          <a:prstGeom prst="rect">
            <a:avLst/>
          </a:prstGeom>
          <a:noFill/>
        </p:spPr>
        <p:txBody>
          <a:bodyPr wrap="square">
            <a:spAutoFit/>
          </a:bodyPr>
          <a:lstStyle/>
          <a:p>
            <a:r>
              <a:rPr lang="en-IE" b="1">
                <a:solidFill>
                  <a:schemeClr val="bg1"/>
                </a:solidFill>
                <a:latin typeface="Effra Light" panose="020B0403020203020204" charset="0"/>
                <a:cs typeface="Effra Light" panose="020B0403020203020204" charset="0"/>
              </a:rPr>
              <a:t>It’s Christmas 2024 User Engagement Overview</a:t>
            </a:r>
            <a:endParaRPr lang="en-GB" b="1">
              <a:solidFill>
                <a:schemeClr val="bg1"/>
              </a:solidFill>
            </a:endParaRPr>
          </a:p>
        </p:txBody>
      </p:sp>
      <p:pic>
        <p:nvPicPr>
          <p:cNvPr id="8" name="Picture 7">
            <a:extLst>
              <a:ext uri="{FF2B5EF4-FFF2-40B4-BE49-F238E27FC236}">
                <a16:creationId xmlns:a16="http://schemas.microsoft.com/office/drawing/2014/main" id="{0FFF05BA-3AEA-D05E-685D-2FFAEEC318C4}"/>
              </a:ext>
            </a:extLst>
          </p:cNvPr>
          <p:cNvPicPr>
            <a:picLocks noChangeAspect="1"/>
          </p:cNvPicPr>
          <p:nvPr/>
        </p:nvPicPr>
        <p:blipFill>
          <a:blip r:embed="rId2"/>
          <a:stretch>
            <a:fillRect/>
          </a:stretch>
        </p:blipFill>
        <p:spPr>
          <a:xfrm>
            <a:off x="7049387" y="710957"/>
            <a:ext cx="3965943" cy="4945764"/>
          </a:xfrm>
          <a:prstGeom prst="rect">
            <a:avLst/>
          </a:prstGeom>
        </p:spPr>
      </p:pic>
      <p:sp>
        <p:nvSpPr>
          <p:cNvPr id="9" name="TextBox 8">
            <a:extLst>
              <a:ext uri="{FF2B5EF4-FFF2-40B4-BE49-F238E27FC236}">
                <a16:creationId xmlns:a16="http://schemas.microsoft.com/office/drawing/2014/main" id="{E885434C-B3C0-39F7-CFD0-2177B666D2AA}"/>
              </a:ext>
            </a:extLst>
          </p:cNvPr>
          <p:cNvSpPr txBox="1"/>
          <p:nvPr/>
        </p:nvSpPr>
        <p:spPr>
          <a:xfrm>
            <a:off x="666240" y="5767812"/>
            <a:ext cx="4657060" cy="276999"/>
          </a:xfrm>
          <a:prstGeom prst="rect">
            <a:avLst/>
          </a:prstGeom>
          <a:noFill/>
        </p:spPr>
        <p:txBody>
          <a:bodyPr wrap="square" rtlCol="0">
            <a:spAutoFit/>
          </a:bodyPr>
          <a:lstStyle/>
          <a:p>
            <a:r>
              <a:rPr lang="en-US" sz="1200">
                <a:solidFill>
                  <a:schemeClr val="bg1"/>
                </a:solidFill>
              </a:rPr>
              <a:t>Figures from Irish Times RAM reader survey Dec 2024</a:t>
            </a:r>
            <a:endParaRPr lang="en-IE" sz="1200">
              <a:solidFill>
                <a:schemeClr val="bg1"/>
              </a:solidFill>
            </a:endParaRPr>
          </a:p>
        </p:txBody>
      </p:sp>
    </p:spTree>
    <p:extLst>
      <p:ext uri="{BB962C8B-B14F-4D97-AF65-F5344CB8AC3E}">
        <p14:creationId xmlns:p14="http://schemas.microsoft.com/office/powerpoint/2010/main" val="2935834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321F01-D190-A335-F46F-1A254378F8F6}"/>
              </a:ext>
            </a:extLst>
          </p:cNvPr>
          <p:cNvPicPr>
            <a:picLocks noChangeAspect="1"/>
          </p:cNvPicPr>
          <p:nvPr/>
        </p:nvPicPr>
        <p:blipFill>
          <a:blip r:embed="rId2"/>
          <a:stretch>
            <a:fillRect/>
          </a:stretch>
        </p:blipFill>
        <p:spPr>
          <a:xfrm>
            <a:off x="0" y="0"/>
            <a:ext cx="12192000" cy="6880428"/>
          </a:xfrm>
          <a:prstGeom prst="rect">
            <a:avLst/>
          </a:prstGeom>
        </p:spPr>
      </p:pic>
      <p:sp>
        <p:nvSpPr>
          <p:cNvPr id="5" name="Rectangle 4">
            <a:extLst>
              <a:ext uri="{FF2B5EF4-FFF2-40B4-BE49-F238E27FC236}">
                <a16:creationId xmlns:a16="http://schemas.microsoft.com/office/drawing/2014/main" id="{14C4A25B-FAFB-4BE4-651F-1913821FADBB}"/>
              </a:ext>
            </a:extLst>
          </p:cNvPr>
          <p:cNvSpPr/>
          <p:nvPr/>
        </p:nvSpPr>
        <p:spPr>
          <a:xfrm>
            <a:off x="18999" y="0"/>
            <a:ext cx="12154002" cy="6858000"/>
          </a:xfrm>
          <a:prstGeom prst="rect">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id="{09F3D9F3-6D6B-1F95-208B-BF9D17B47AF9}"/>
              </a:ext>
            </a:extLst>
          </p:cNvPr>
          <p:cNvPicPr>
            <a:picLocks noChangeAspect="1"/>
          </p:cNvPicPr>
          <p:nvPr/>
        </p:nvPicPr>
        <p:blipFill>
          <a:blip r:embed="rId3"/>
          <a:stretch>
            <a:fillRect/>
          </a:stretch>
        </p:blipFill>
        <p:spPr>
          <a:xfrm>
            <a:off x="8345570" y="614887"/>
            <a:ext cx="3052320" cy="3880883"/>
          </a:xfrm>
          <a:prstGeom prst="rect">
            <a:avLst/>
          </a:prstGeom>
          <a:ln>
            <a:solidFill>
              <a:schemeClr val="bg1"/>
            </a:solidFill>
          </a:ln>
        </p:spPr>
      </p:pic>
      <p:pic>
        <p:nvPicPr>
          <p:cNvPr id="9" name="Picture 8">
            <a:extLst>
              <a:ext uri="{FF2B5EF4-FFF2-40B4-BE49-F238E27FC236}">
                <a16:creationId xmlns:a16="http://schemas.microsoft.com/office/drawing/2014/main" id="{BBC9C6B9-35F0-1EED-F7B5-5F579083D9CB}"/>
              </a:ext>
            </a:extLst>
          </p:cNvPr>
          <p:cNvPicPr>
            <a:picLocks noChangeAspect="1"/>
          </p:cNvPicPr>
          <p:nvPr/>
        </p:nvPicPr>
        <p:blipFill>
          <a:blip r:embed="rId4"/>
          <a:stretch>
            <a:fillRect/>
          </a:stretch>
        </p:blipFill>
        <p:spPr>
          <a:xfrm rot="200197">
            <a:off x="5248532" y="2929428"/>
            <a:ext cx="5494458" cy="3469413"/>
          </a:xfrm>
          <a:prstGeom prst="rect">
            <a:avLst/>
          </a:prstGeom>
        </p:spPr>
      </p:pic>
      <p:sp>
        <p:nvSpPr>
          <p:cNvPr id="10" name="TextBox 9">
            <a:extLst>
              <a:ext uri="{FF2B5EF4-FFF2-40B4-BE49-F238E27FC236}">
                <a16:creationId xmlns:a16="http://schemas.microsoft.com/office/drawing/2014/main" id="{4D0CD63B-4C34-7620-B324-54D3AA83A2CD}"/>
              </a:ext>
            </a:extLst>
          </p:cNvPr>
          <p:cNvSpPr txBox="1"/>
          <p:nvPr/>
        </p:nvSpPr>
        <p:spPr>
          <a:xfrm>
            <a:off x="606130" y="840440"/>
            <a:ext cx="5440913" cy="646331"/>
          </a:xfrm>
          <a:prstGeom prst="rect">
            <a:avLst/>
          </a:prstGeom>
          <a:noFill/>
        </p:spPr>
        <p:txBody>
          <a:bodyPr wrap="none" rtlCol="0">
            <a:spAutoFit/>
          </a:bodyPr>
          <a:lstStyle/>
          <a:p>
            <a:pPr algn="ctr"/>
            <a:r>
              <a:rPr lang="en-US" sz="3600">
                <a:solidFill>
                  <a:schemeClr val="bg1"/>
                </a:solidFill>
                <a:latin typeface="Effra Heavy" panose="020B0803020203020204" pitchFamily="34" charset="0"/>
                <a:cs typeface="Effra Heavy" panose="020B0803020203020204" pitchFamily="34" charset="0"/>
              </a:rPr>
              <a:t>Irish Examiner Gift Guide</a:t>
            </a:r>
          </a:p>
        </p:txBody>
      </p:sp>
      <p:sp>
        <p:nvSpPr>
          <p:cNvPr id="11" name="TextBox 10">
            <a:extLst>
              <a:ext uri="{FF2B5EF4-FFF2-40B4-BE49-F238E27FC236}">
                <a16:creationId xmlns:a16="http://schemas.microsoft.com/office/drawing/2014/main" id="{F70C1196-37D6-0D00-096D-90F01286B57E}"/>
              </a:ext>
            </a:extLst>
          </p:cNvPr>
          <p:cNvSpPr txBox="1"/>
          <p:nvPr/>
        </p:nvSpPr>
        <p:spPr>
          <a:xfrm>
            <a:off x="666240" y="2973542"/>
            <a:ext cx="5224707" cy="2031325"/>
          </a:xfrm>
          <a:prstGeom prst="rect">
            <a:avLst/>
          </a:prstGeom>
          <a:noFill/>
        </p:spPr>
        <p:txBody>
          <a:bodyPr wrap="square" rtlCol="0">
            <a:spAutoFit/>
          </a:bodyPr>
          <a:lstStyle/>
          <a:p>
            <a:r>
              <a:rPr lang="en-US" b="1">
                <a:solidFill>
                  <a:schemeClr val="bg1"/>
                </a:solidFill>
                <a:latin typeface="Effra Light" panose="020B0403020203020204" charset="0"/>
                <a:cs typeface="Effra Light" panose="020B0403020203020204" charset="0"/>
              </a:rPr>
              <a:t>Double Page Spread: 	€17,000</a:t>
            </a:r>
          </a:p>
          <a:p>
            <a:endParaRPr lang="en-US" b="1">
              <a:solidFill>
                <a:schemeClr val="bg1"/>
              </a:solidFill>
              <a:latin typeface="Effra Light" panose="020B0403020203020204" charset="0"/>
              <a:cs typeface="Effra Light" panose="020B0403020203020204" charset="0"/>
            </a:endParaRPr>
          </a:p>
          <a:p>
            <a:r>
              <a:rPr lang="en-US" b="1">
                <a:solidFill>
                  <a:schemeClr val="bg1"/>
                </a:solidFill>
                <a:latin typeface="Effra Light" panose="020B0403020203020204" charset="0"/>
                <a:cs typeface="Effra Light" panose="020B0403020203020204" charset="0"/>
              </a:rPr>
              <a:t>Full Page:			€8,500</a:t>
            </a:r>
          </a:p>
          <a:p>
            <a:endParaRPr lang="en-US" b="1">
              <a:solidFill>
                <a:schemeClr val="bg1"/>
              </a:solidFill>
              <a:latin typeface="Effra Light" panose="020B0403020203020204" charset="0"/>
              <a:cs typeface="Effra Light" panose="020B0403020203020204" charset="0"/>
            </a:endParaRPr>
          </a:p>
          <a:p>
            <a:r>
              <a:rPr lang="en-US" b="1">
                <a:solidFill>
                  <a:schemeClr val="bg1"/>
                </a:solidFill>
                <a:latin typeface="Effra Light" panose="020B0403020203020204" charset="0"/>
                <a:cs typeface="Effra Light" panose="020B0403020203020204" charset="0"/>
              </a:rPr>
              <a:t>Half Page:		€4,750</a:t>
            </a:r>
          </a:p>
          <a:p>
            <a:endParaRPr lang="en-US" b="1">
              <a:solidFill>
                <a:schemeClr val="bg1"/>
              </a:solidFill>
              <a:latin typeface="Effra Light" panose="020B0403020203020204" charset="0"/>
              <a:cs typeface="Effra Light" panose="020B0403020203020204" charset="0"/>
            </a:endParaRPr>
          </a:p>
          <a:p>
            <a:r>
              <a:rPr lang="en-US" b="1">
                <a:solidFill>
                  <a:schemeClr val="bg1"/>
                </a:solidFill>
                <a:latin typeface="Effra Light" panose="020B0403020203020204" charset="0"/>
                <a:cs typeface="Effra Light" panose="020B0403020203020204" charset="0"/>
              </a:rPr>
              <a:t>Quarter Page:		€2,500</a:t>
            </a:r>
          </a:p>
        </p:txBody>
      </p:sp>
      <p:sp>
        <p:nvSpPr>
          <p:cNvPr id="12" name="TextBox 11">
            <a:extLst>
              <a:ext uri="{FF2B5EF4-FFF2-40B4-BE49-F238E27FC236}">
                <a16:creationId xmlns:a16="http://schemas.microsoft.com/office/drawing/2014/main" id="{9FA65825-7BB9-B958-4FA5-BB5667F0D012}"/>
              </a:ext>
            </a:extLst>
          </p:cNvPr>
          <p:cNvSpPr txBox="1"/>
          <p:nvPr/>
        </p:nvSpPr>
        <p:spPr>
          <a:xfrm>
            <a:off x="666240" y="1486771"/>
            <a:ext cx="6096000" cy="923330"/>
          </a:xfrm>
          <a:prstGeom prst="rect">
            <a:avLst/>
          </a:prstGeom>
          <a:noFill/>
        </p:spPr>
        <p:txBody>
          <a:bodyPr wrap="square">
            <a:spAutoFit/>
          </a:bodyPr>
          <a:lstStyle/>
          <a:p>
            <a:r>
              <a:rPr lang="en-US" b="1">
                <a:solidFill>
                  <a:schemeClr val="bg1"/>
                </a:solidFill>
                <a:latin typeface="Effra Light" panose="020B0403020203020204" charset="0"/>
                <a:cs typeface="Effra Light" panose="020B0403020203020204" charset="0"/>
              </a:rPr>
              <a:t>P</a:t>
            </a:r>
            <a:r>
              <a:rPr lang="en-IE" b="1" err="1">
                <a:solidFill>
                  <a:schemeClr val="bg1"/>
                </a:solidFill>
                <a:latin typeface="Effra Light" panose="020B0403020203020204" charset="0"/>
                <a:cs typeface="Effra Light" panose="020B0403020203020204" charset="0"/>
              </a:rPr>
              <a:t>ublishes</a:t>
            </a:r>
            <a:r>
              <a:rPr lang="en-IE" b="1">
                <a:solidFill>
                  <a:schemeClr val="bg1"/>
                </a:solidFill>
                <a:latin typeface="Effra Light" panose="020B0403020203020204" charset="0"/>
                <a:cs typeface="Effra Light" panose="020B0403020203020204" charset="0"/>
              </a:rPr>
              <a:t> on Saturday 3</a:t>
            </a:r>
            <a:r>
              <a:rPr lang="en-IE" b="1" baseline="30000">
                <a:solidFill>
                  <a:schemeClr val="bg1"/>
                </a:solidFill>
                <a:latin typeface="Effra Light" panose="020B0403020203020204" charset="0"/>
                <a:cs typeface="Effra Light" panose="020B0403020203020204" charset="0"/>
              </a:rPr>
              <a:t>rd</a:t>
            </a:r>
            <a:r>
              <a:rPr lang="en-IE" b="1">
                <a:solidFill>
                  <a:schemeClr val="bg1"/>
                </a:solidFill>
                <a:latin typeface="Effra Light" panose="020B0403020203020204" charset="0"/>
                <a:cs typeface="Effra Light" panose="020B0403020203020204" charset="0"/>
              </a:rPr>
              <a:t> December</a:t>
            </a:r>
          </a:p>
          <a:p>
            <a:endParaRPr lang="en-IE" b="1">
              <a:solidFill>
                <a:schemeClr val="bg1"/>
              </a:solidFill>
              <a:latin typeface="Effra Light" panose="020B0403020203020204" charset="0"/>
              <a:cs typeface="Effra Light" panose="020B0403020203020204" charset="0"/>
            </a:endParaRPr>
          </a:p>
          <a:p>
            <a:r>
              <a:rPr lang="en-IE" b="1">
                <a:solidFill>
                  <a:schemeClr val="bg1"/>
                </a:solidFill>
                <a:latin typeface="Effra Light" panose="020B0403020203020204" charset="0"/>
                <a:cs typeface="Effra Light" panose="020B0403020203020204" charset="0"/>
              </a:rPr>
              <a:t>Packed full of gift ideas from cover to cover  </a:t>
            </a:r>
            <a:endParaRPr lang="en-GB" b="1">
              <a:solidFill>
                <a:schemeClr val="bg1"/>
              </a:solidFill>
            </a:endParaRPr>
          </a:p>
        </p:txBody>
      </p:sp>
    </p:spTree>
    <p:extLst>
      <p:ext uri="{BB962C8B-B14F-4D97-AF65-F5344CB8AC3E}">
        <p14:creationId xmlns:p14="http://schemas.microsoft.com/office/powerpoint/2010/main" val="925087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49F5E91C3D3F45B9C8A6F5DF5B1F2A" ma:contentTypeVersion="20" ma:contentTypeDescription="Create a new document." ma:contentTypeScope="" ma:versionID="b479ca8d9aa7c44e23b0bc98dc0a260d">
  <xsd:schema xmlns:xsd="http://www.w3.org/2001/XMLSchema" xmlns:xs="http://www.w3.org/2001/XMLSchema" xmlns:p="http://schemas.microsoft.com/office/2006/metadata/properties" xmlns:ns2="347e2f05-c0d8-475c-8aa8-eb38bc3aba0f" xmlns:ns3="c126662c-aaff-4aa3-a787-a9172adad476" targetNamespace="http://schemas.microsoft.com/office/2006/metadata/properties" ma:root="true" ma:fieldsID="f064e5f0f6d01221ee7d66adce5612ed" ns2:_="" ns3:_="">
    <xsd:import namespace="347e2f05-c0d8-475c-8aa8-eb38bc3aba0f"/>
    <xsd:import namespace="c126662c-aaff-4aa3-a787-a9172adad4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7e2f05-c0d8-475c-8aa8-eb38bc3aba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e3404a-36da-4d9a-88c7-e56cdea32e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26662c-aaff-4aa3-a787-a9172adad47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bd65ed8-0d3c-4dc6-8ef6-01a0dea3835e}" ma:internalName="TaxCatchAll" ma:showField="CatchAllData" ma:web="c126662c-aaff-4aa3-a787-a9172adad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7e2f05-c0d8-475c-8aa8-eb38bc3aba0f">
      <Terms xmlns="http://schemas.microsoft.com/office/infopath/2007/PartnerControls"/>
    </lcf76f155ced4ddcb4097134ff3c332f>
    <TaxCatchAll xmlns="c126662c-aaff-4aa3-a787-a9172adad476" xsi:nil="true"/>
  </documentManagement>
</p:properties>
</file>

<file path=customXml/itemProps1.xml><?xml version="1.0" encoding="utf-8"?>
<ds:datastoreItem xmlns:ds="http://schemas.openxmlformats.org/officeDocument/2006/customXml" ds:itemID="{8821E0D4-7A25-4D30-ABD3-A2528523ED52}">
  <ds:schemaRefs>
    <ds:schemaRef ds:uri="http://schemas.microsoft.com/sharepoint/v3/contenttype/forms"/>
  </ds:schemaRefs>
</ds:datastoreItem>
</file>

<file path=customXml/itemProps2.xml><?xml version="1.0" encoding="utf-8"?>
<ds:datastoreItem xmlns:ds="http://schemas.openxmlformats.org/officeDocument/2006/customXml" ds:itemID="{6D5AAFCC-C952-48F5-BE01-3269D599295A}">
  <ds:schemaRefs>
    <ds:schemaRef ds:uri="347e2f05-c0d8-475c-8aa8-eb38bc3aba0f"/>
    <ds:schemaRef ds:uri="c126662c-aaff-4aa3-a787-a9172adad4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A3B074-6DCB-462C-A4D0-809982C11202}">
  <ds:schemaRefs>
    <ds:schemaRef ds:uri="347e2f05-c0d8-475c-8aa8-eb38bc3aba0f"/>
    <ds:schemaRef ds:uri="c126662c-aaff-4aa3-a787-a9172adad4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1883</Words>
  <Application>Microsoft Office PowerPoint</Application>
  <PresentationFormat>Widescreen</PresentationFormat>
  <Paragraphs>368</Paragraphs>
  <Slides>21</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Aptos</vt:lpstr>
      <vt:lpstr>Symbol</vt:lpstr>
      <vt:lpstr>Calibri</vt:lpstr>
      <vt:lpstr>Effra</vt:lpstr>
      <vt:lpstr>Aptos Display</vt:lpstr>
      <vt:lpstr>Arial</vt:lpstr>
      <vt:lpstr>Effra Light</vt:lpstr>
      <vt:lpstr>Effra Heavy</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Ross Coghlan</dc:creator>
  <cp:lastModifiedBy>Hannah Stapleton</cp:lastModifiedBy>
  <cp:revision>3</cp:revision>
  <dcterms:created xsi:type="dcterms:W3CDTF">2024-09-12T15:01:23Z</dcterms:created>
  <dcterms:modified xsi:type="dcterms:W3CDTF">2025-09-24T15:42:09Z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c6d076f-892f-429a-8594-173a847ac247_Enabled">
    <vt:lpwstr>true</vt:lpwstr>
  </property>
  <property fmtid="{D5CDD505-2E9C-101B-9397-08002B2CF9AE}" pid="3" name="MSIP_Label_cc6d076f-892f-429a-8594-173a847ac247_SetDate">
    <vt:lpwstr>2024-09-12T15:15:31Z</vt:lpwstr>
  </property>
  <property fmtid="{D5CDD505-2E9C-101B-9397-08002B2CF9AE}" pid="4" name="MSIP_Label_cc6d076f-892f-429a-8594-173a847ac247_Method">
    <vt:lpwstr>Standard</vt:lpwstr>
  </property>
  <property fmtid="{D5CDD505-2E9C-101B-9397-08002B2CF9AE}" pid="5" name="MSIP_Label_cc6d076f-892f-429a-8594-173a847ac247_Name">
    <vt:lpwstr>WHITE Label</vt:lpwstr>
  </property>
  <property fmtid="{D5CDD505-2E9C-101B-9397-08002B2CF9AE}" pid="6" name="MSIP_Label_cc6d076f-892f-429a-8594-173a847ac247_SiteId">
    <vt:lpwstr>e6c8e7dc-5290-47f6-8b07-209934781091</vt:lpwstr>
  </property>
  <property fmtid="{D5CDD505-2E9C-101B-9397-08002B2CF9AE}" pid="7" name="MSIP_Label_cc6d076f-892f-429a-8594-173a847ac247_ActionId">
    <vt:lpwstr>3a71860a-478b-4e24-85d1-9593b1356c7f</vt:lpwstr>
  </property>
  <property fmtid="{D5CDD505-2E9C-101B-9397-08002B2CF9AE}" pid="8" name="MSIP_Label_cc6d076f-892f-429a-8594-173a847ac247_ContentBits">
    <vt:lpwstr>0</vt:lpwstr>
  </property>
  <property fmtid="{D5CDD505-2E9C-101B-9397-08002B2CF9AE}" pid="9" name="ContentTypeId">
    <vt:lpwstr>0x0101001449F5E91C3D3F45B9C8A6F5DF5B1F2A</vt:lpwstr>
  </property>
  <property fmtid="{D5CDD505-2E9C-101B-9397-08002B2CF9AE}" pid="10" name="MediaServiceImageTags">
    <vt:lpwstr/>
  </property>
</Properties>
</file>